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2" r:id="rId3"/>
    <p:sldId id="313" r:id="rId4"/>
    <p:sldId id="314" r:id="rId5"/>
    <p:sldId id="316" r:id="rId6"/>
    <p:sldId id="354" r:id="rId7"/>
    <p:sldId id="318" r:id="rId8"/>
    <p:sldId id="319" r:id="rId9"/>
    <p:sldId id="320" r:id="rId10"/>
    <p:sldId id="338" r:id="rId11"/>
    <p:sldId id="339" r:id="rId12"/>
    <p:sldId id="340" r:id="rId13"/>
    <p:sldId id="342" r:id="rId14"/>
    <p:sldId id="341" r:id="rId15"/>
    <p:sldId id="343" r:id="rId16"/>
    <p:sldId id="344" r:id="rId17"/>
    <p:sldId id="345" r:id="rId18"/>
    <p:sldId id="347" r:id="rId19"/>
    <p:sldId id="348" r:id="rId20"/>
    <p:sldId id="349" r:id="rId21"/>
    <p:sldId id="350" r:id="rId22"/>
    <p:sldId id="351" r:id="rId23"/>
    <p:sldId id="352" r:id="rId24"/>
    <p:sldId id="358" r:id="rId25"/>
    <p:sldId id="353" r:id="rId26"/>
    <p:sldId id="359" r:id="rId27"/>
    <p:sldId id="346" r:id="rId28"/>
    <p:sldId id="356" r:id="rId29"/>
    <p:sldId id="335" r:id="rId30"/>
    <p:sldId id="336" r:id="rId31"/>
    <p:sldId id="337" r:id="rId32"/>
    <p:sldId id="322" r:id="rId33"/>
    <p:sldId id="323" r:id="rId34"/>
    <p:sldId id="324" r:id="rId35"/>
    <p:sldId id="325" r:id="rId36"/>
    <p:sldId id="326" r:id="rId37"/>
    <p:sldId id="357" r:id="rId38"/>
    <p:sldId id="327" r:id="rId39"/>
    <p:sldId id="32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3CC"/>
    <a:srgbClr val="85BE4B"/>
    <a:srgbClr val="548A42"/>
    <a:srgbClr val="F3F0E4"/>
    <a:srgbClr val="F7E200"/>
    <a:srgbClr val="4967AA"/>
    <a:srgbClr val="4162A8"/>
    <a:srgbClr val="C5D872"/>
    <a:srgbClr val="84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74530-E10F-4448-861E-4766A6D168FE}" v="409" dt="2022-10-10T15:06:3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1c882dba68cec479c00ef98f94fa62d930cd9b4bd2e6113d124d0fed88ab431::" providerId="AD" clId="Web-{DC674530-E10F-4448-861E-4766A6D168FE}"/>
    <pc:docChg chg="addSld modSld">
      <pc:chgData name="Guest User" userId="S::urn:spo:anon#d1c882dba68cec479c00ef98f94fa62d930cd9b4bd2e6113d124d0fed88ab431::" providerId="AD" clId="Web-{DC674530-E10F-4448-861E-4766A6D168FE}" dt="2022-10-10T15:06:37.884" v="280" actId="20577"/>
      <pc:docMkLst>
        <pc:docMk/>
      </pc:docMkLst>
      <pc:sldChg chg="addSp delSp modSp">
        <pc:chgData name="Guest User" userId="S::urn:spo:anon#d1c882dba68cec479c00ef98f94fa62d930cd9b4bd2e6113d124d0fed88ab431::" providerId="AD" clId="Web-{DC674530-E10F-4448-861E-4766A6D168FE}" dt="2022-10-10T14:58:56.673" v="4" actId="1076"/>
        <pc:sldMkLst>
          <pc:docMk/>
          <pc:sldMk cId="2622203291" sldId="345"/>
        </pc:sldMkLst>
        <pc:picChg chg="add mod">
          <ac:chgData name="Guest User" userId="S::urn:spo:anon#d1c882dba68cec479c00ef98f94fa62d930cd9b4bd2e6113d124d0fed88ab431::" providerId="AD" clId="Web-{DC674530-E10F-4448-861E-4766A6D168FE}" dt="2022-10-10T14:58:56.673" v="4" actId="1076"/>
          <ac:picMkLst>
            <pc:docMk/>
            <pc:sldMk cId="2622203291" sldId="345"/>
            <ac:picMk id="4" creationId="{BAF0F2A7-D59C-D60B-461C-49C7DE156530}"/>
          </ac:picMkLst>
        </pc:picChg>
        <pc:picChg chg="del">
          <ac:chgData name="Guest User" userId="S::urn:spo:anon#d1c882dba68cec479c00ef98f94fa62d930cd9b4bd2e6113d124d0fed88ab431::" providerId="AD" clId="Web-{DC674530-E10F-4448-861E-4766A6D168FE}" dt="2022-10-10T14:58:47.047" v="0"/>
          <ac:picMkLst>
            <pc:docMk/>
            <pc:sldMk cId="2622203291" sldId="345"/>
            <ac:picMk id="5" creationId="{00000000-0000-0000-0000-000000000000}"/>
          </ac:picMkLst>
        </pc:picChg>
      </pc:sldChg>
      <pc:sldChg chg="modSp add replId">
        <pc:chgData name="Guest User" userId="S::urn:spo:anon#d1c882dba68cec479c00ef98f94fa62d930cd9b4bd2e6113d124d0fed88ab431::" providerId="AD" clId="Web-{DC674530-E10F-4448-861E-4766A6D168FE}" dt="2022-10-10T15:06:37.884" v="280" actId="20577"/>
        <pc:sldMkLst>
          <pc:docMk/>
          <pc:sldMk cId="2609909457" sldId="359"/>
        </pc:sldMkLst>
        <pc:spChg chg="mod">
          <ac:chgData name="Guest User" userId="S::urn:spo:anon#d1c882dba68cec479c00ef98f94fa62d930cd9b4bd2e6113d124d0fed88ab431::" providerId="AD" clId="Web-{DC674530-E10F-4448-861E-4766A6D168FE}" dt="2022-10-10T15:06:37.884" v="280" actId="20577"/>
          <ac:spMkLst>
            <pc:docMk/>
            <pc:sldMk cId="2609909457" sldId="359"/>
            <ac:spMk id="2" creationId="{00000000-0000-0000-0000-000000000000}"/>
          </ac:spMkLst>
        </pc:spChg>
        <pc:spChg chg="mod">
          <ac:chgData name="Guest User" userId="S::urn:spo:anon#d1c882dba68cec479c00ef98f94fa62d930cd9b4bd2e6113d124d0fed88ab431::" providerId="AD" clId="Web-{DC674530-E10F-4448-861E-4766A6D168FE}" dt="2022-10-10T14:59:59.832" v="37" actId="20577"/>
          <ac:spMkLst>
            <pc:docMk/>
            <pc:sldMk cId="2609909457" sldId="359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8B05-EFC8-47BE-8D12-FA429C03625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3C70-8B75-49A4-B392-7542E2F90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984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81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817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541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289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3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53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164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341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950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888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672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019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50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3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9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3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i.i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34000"/>
            <a:ext cx="12192000" cy="1224000"/>
          </a:xfrm>
          <a:prstGeom prst="rect">
            <a:avLst/>
          </a:prstGeom>
          <a:solidFill>
            <a:srgbClr val="85BE4B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12" y="6108959"/>
            <a:ext cx="1589320" cy="529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15" y="67340"/>
            <a:ext cx="1116783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0" b="1" dirty="0">
                <a:solidFill>
                  <a:srgbClr val="548A4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DARE</a:t>
            </a:r>
            <a:b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548A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Access Route to Education</a:t>
            </a:r>
          </a:p>
          <a:p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181385" y="2900796"/>
            <a:ext cx="407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School Presentation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683" y="1867007"/>
            <a:ext cx="9551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Access Route to Education (DARE)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third level alternative admissions scheme for school-leavers whose disabilities have had a negative impact on their second level education.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683" y="4026186"/>
            <a:ext cx="10682717" cy="198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offers reduced points places to school leavers who as a result of having a disability have experienced additional educational challenges in second level education.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en-IE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767" y="152754"/>
            <a:ext cx="404790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DARE?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245" y="1820806"/>
            <a:ext cx="9711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your disability has had a negative impact on your educational performance in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not be able to meet the points for your preferred course due to the impact of your disability.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under 23 years of age as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January 2024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52754"/>
            <a:ext cx="420660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37722" y="1368766"/>
            <a:ext cx="11753103" cy="584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Autistic Spectrum Disorder (including Asperger’s Syndrome)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ADD/ADHD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Blind/Vision Impaired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Deaf/Hard of Hearing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DCD – Dyspraxia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Dyslexia/Significant Literacy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Dyscalculia/Significant Numeracy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Mental Health Condition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Neurological Condition (Incl. Brain Injury &amp; Epilepsy)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Physical Disability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Speech &amp; Language Communication Disorder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Significant Ongoing Illness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endParaRPr lang="en-GB" sz="17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947246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Disabilities eligible for consideration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0035" y="3743087"/>
            <a:ext cx="10136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eligible for DARE you must meet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and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448" y="5223093"/>
            <a:ext cx="10872960" cy="952890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provide the required evidence of their disability and provide an Educational Impact Statement from their school to be considered for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61510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Eligibility Criteria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93" y="1613308"/>
            <a:ext cx="7190076" cy="2153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2217" y="1786194"/>
            <a:ext cx="11540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received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or supports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post-primary school?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impacted on your attendance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regularly disrupted your school day?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affected your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experience and well-being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impacted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or exam results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caused any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educational impact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for applicants with Dyslexia/Significant Literacy Difficulties or Dyscalculia/Significant Numeracy Difficulties: is it severely impacting on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literacy or numeracy skills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5179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93" y="1212778"/>
            <a:ext cx="10943772" cy="523220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your disability impacted on a combination of the following?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8320" y="1639106"/>
            <a:ext cx="10121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example: If the Leaving Certificate points for a course are 366 points, an eligible DARE applicant could be offered a place with a lower points score e.g. 356 points.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need to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entry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IE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 requirements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for a DARE reduced points offer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of points a particular course is reduced by is dependent on: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number of places on the course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reserved DARE places on the course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DARE eligible applicants competing for these reserved places.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reduction in points for DARE places can vary every year.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2924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DARE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9337" y="1781102"/>
            <a:ext cx="10121456" cy="332398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 Programmes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Support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 Support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Accommodations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Support Worker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Tuition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2924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DARE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866" y="4410454"/>
            <a:ext cx="10121456" cy="1246495"/>
          </a:xfrm>
          <a:prstGeom prst="rect">
            <a:avLst/>
          </a:prstGeom>
          <a:solidFill>
            <a:srgbClr val="002060"/>
          </a:solidFill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don’t have to be eligible for DARE to get support in college.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needs assessment is conducted to identify your specific support requirements.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7" y="1508333"/>
            <a:ext cx="10515600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827" y="1584710"/>
            <a:ext cx="668046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www.cao.ie by 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DARE Handbook with your parents or guardians.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A of the Supplementary Info Form and apply to DARE by answering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en-IE" sz="2000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</a:t>
            </a:r>
            <a:b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before 15 February.</a:t>
            </a: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Educational Impact Statement and Evidence of Disability to CAO by </a:t>
            </a:r>
            <a:r>
              <a:rPr lang="en-IE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75660-9307-0585-30D8-8870E82D2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/>
          <a:stretch/>
        </p:blipFill>
        <p:spPr>
          <a:xfrm>
            <a:off x="7234850" y="256156"/>
            <a:ext cx="4402767" cy="61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7" y="1508333"/>
            <a:ext cx="10515600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794" y="1107522"/>
            <a:ext cx="1146825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A: Applicant Information 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you </a:t>
            </a:r>
            <a:r>
              <a:rPr lang="en-GB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to Q1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apply to DARE and fully complete Questions 1-5.    </a:t>
            </a: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Yes to Q1(b) to apply to carry forward your DARE eligibility. 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endParaRPr lang="en-GB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Educational Impact Statement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Statement completed by your school. Send to CAO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endParaRPr lang="en-GB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Evidence of a Disability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the appropriate professional. Send to CAO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D: School Statement</a:t>
            </a:r>
          </a:p>
          <a:p>
            <a:pPr marL="285750" indent="-28575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to CAO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0339690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Supplementary Information Form (SIF)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7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37" y="1692824"/>
            <a:ext cx="10683142" cy="241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information on how your disability has impacted on your second level education.  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 form.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Educational Impact Statement (EIS) Checklist with your school.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school will complete the rest following on from your responses to the EIS Checklist.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104180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 Educational Impact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777654" y="2459307"/>
            <a:ext cx="3920416" cy="3437027"/>
          </a:xfrm>
          <a:prstGeom prst="wedgeEllipseCallou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go?</a:t>
            </a:r>
            <a:endParaRPr lang="en-IE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78" y="971841"/>
            <a:ext cx="215882" cy="8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36" y="4884234"/>
            <a:ext cx="203818" cy="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44" y="5519791"/>
            <a:ext cx="695267" cy="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3" y="5807411"/>
            <a:ext cx="85718" cy="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1920443" y="349967"/>
            <a:ext cx="4387062" cy="3674548"/>
          </a:xfrm>
          <a:prstGeom prst="wedgeEllipseCallout">
            <a:avLst>
              <a:gd name="adj1" fmla="val 24745"/>
              <a:gd name="adj2" fmla="val 65412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college?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125985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8" y="1581312"/>
            <a:ext cx="10683142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form needs to be completed by either your: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 Counsellor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Support Teacher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Head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Teacher or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Principal/Deputy Principal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form 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and stamped by school Principal/Deputy Principal.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return to the CAO by 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104180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 Educational Impact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32" y="1036681"/>
            <a:ext cx="1157521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verification of your disability and helps to determine 3rd level supports. 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provide an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report  </a:t>
            </a:r>
            <a:r>
              <a:rPr lang="en-IE" sz="2000" b="1" dirty="0">
                <a:solidFill>
                  <a:srgbClr val="E941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C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 Form 2024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 form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stamped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appropriate professional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accompanied by their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headed paper.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Dyslexia/Significant Literacy Difficulties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Dyscalculia/Significant Numeracy Difficulties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asked to provide a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psychological assessment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any age completed by an appropriately qualified psychologist instead of the Section C Evidence of Disability form.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Section D. </a:t>
            </a:r>
            <a:endParaRPr lang="en-IE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IE" sz="1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649" y="5480425"/>
            <a:ext cx="10683142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200"/>
              </a:spcBef>
              <a:defRPr/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 Verification</a:t>
            </a:r>
          </a:p>
          <a:p>
            <a:pPr lvl="1">
              <a:spcBef>
                <a:spcPts val="200"/>
              </a:spcBef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GP may be in a position to complete Section C Evidence of Disability, if they have the appropriate information on file from the Consultant/Specialist.</a:t>
            </a:r>
          </a:p>
          <a:p>
            <a:pPr algn="ctr"/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4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49" y="1588632"/>
            <a:ext cx="10683142" cy="370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of Reports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important to note that applicants applying under the following disability categories must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 report that is less than 3 years old,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i.e. dated after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2021.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IE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ADD/ADHD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 Health Condition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Ongoing Illness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96" y="1107522"/>
            <a:ext cx="11440104" cy="571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Assessment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Dyslexia/Significant Literacy Difficulties or Dyscalculia/Significant Numeracy Difficulties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must provide a full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Assessment Report of any age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a psychologist. 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Section D: School Statement in support of their application.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Dyslexia/Significant Literacy Difficulties MUST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have two literacy attainment scores at or below the 10th percentile (Standard Score of 81 or below).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sz="1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Dyscalculia/Significant Numeracy Difficulties MUST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have one numeracy attainment score at or below the 10th percentile (Standard Score of 81 or below).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96" y="1107522"/>
            <a:ext cx="114401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attainment scores can be from one (or a combination) of the following sources:</a:t>
            </a:r>
          </a:p>
          <a:p>
            <a:pPr lvl="3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Scores from school-based attainment testing</a:t>
            </a:r>
          </a:p>
          <a:p>
            <a:pPr lvl="3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Scores from attainment tests carried out by a psychologist.</a:t>
            </a:r>
          </a:p>
          <a:p>
            <a:pPr lvl="3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must have been carried out after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February 2022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applicants must submit an EIS completed by their school.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46" y="2210349"/>
            <a:ext cx="1068314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out the information on providing evidence of your disability on 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www.accesscollege.ie/dare/providing-evidence-of-your-disability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231" y="4319528"/>
            <a:ext cx="9174756" cy="1333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post Evidence of Disability documentation to the CAO by </a:t>
            </a: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keep a copy of all documents that you post to CAO.</a:t>
            </a:r>
          </a:p>
        </p:txBody>
      </p:sp>
    </p:spTree>
    <p:extLst>
      <p:ext uri="{BB962C8B-B14F-4D97-AF65-F5344CB8AC3E}">
        <p14:creationId xmlns:p14="http://schemas.microsoft.com/office/powerpoint/2010/main" val="90918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21" y="1519786"/>
            <a:ext cx="10683142" cy="26421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If you are applying under the Dyslexia / Significant Literacy Difficulties Category but you do NOT have a Psychological Assessment Report identifying Dyslexia, then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Submit section D: School Statement.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Ensure that this is signed and stamped by the appropriate staff at your school.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/>
                <a:ea typeface="Tahoma"/>
                <a:cs typeface="Tahoma"/>
              </a:rPr>
              <a:t>http://accesscollege.ie/dare/making-an-application/handbooks-forms/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7805342" cy="100982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Section D:  School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154" y="4742726"/>
            <a:ext cx="98758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post Section D to the CAO by </a:t>
            </a: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90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572908"/>
            <a:ext cx="1108853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the DARE Handbook </a:t>
            </a:r>
            <a:r>
              <a:rPr lang="en-IE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carefully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your parents / guardians.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to Question 1 on the SIF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5pm on 1 March.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you speak to your Teacher early about the Educational Impact Statement.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8578" y="3346621"/>
            <a:ext cx="1121857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the required supporting documentation early.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good quality copies of all pages of the correct documents.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all supporting documents requested by </a:t>
            </a: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</a:t>
            </a: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IE" sz="1000" dirty="0">
              <a:solidFill>
                <a:srgbClr val="230C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27" y="5383069"/>
            <a:ext cx="4861315" cy="10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proof of postage.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3257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Helpful Tips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572908"/>
            <a:ext cx="110885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the Section C form (Evidence of Disability) is completed by GP </a:t>
            </a:r>
            <a:r>
              <a:rPr lang="en-IE" sz="20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required copy of report by appropriate professional confirming diagnosis was not provided.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 out of date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 not confirming diagnosis of condition by consultant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Incorrect professional completing Section C form or Evidence of Disability Report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details missing (for example the name of the test, date or who conducted the test)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Forgetting to complete Question 1 of the Supplementary Information Form by 17:00 on 1 March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1187536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Mistakes that affect DARE Eligibility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0" y="1831385"/>
            <a:ext cx="10515600" cy="4351338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7641" y="4089811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62" y="905"/>
            <a:ext cx="536396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for a grant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64" y="1391512"/>
            <a:ext cx="86672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is </a:t>
            </a:r>
            <a:r>
              <a:rPr lang="en-US" sz="4800" b="1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SUSI grant.</a:t>
            </a:r>
          </a:p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rgbClr val="32295A"/>
                </a:solidFill>
                <a:latin typeface="Myriad Pro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7522" y="3631355"/>
            <a:ext cx="9656956" cy="2308324"/>
          </a:xfrm>
          <a:prstGeom prst="rect">
            <a:avLst/>
          </a:prstGeom>
          <a:solidFill>
            <a:srgbClr val="32295A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apply to DARE ,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also apply to SUSI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think you may be eligible</a:t>
            </a:r>
            <a:r>
              <a:rPr lang="en-IE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923718" y="339956"/>
            <a:ext cx="3735671" cy="3187700"/>
          </a:xfrm>
          <a:prstGeom prst="wedgeEllipseCallout">
            <a:avLst>
              <a:gd name="adj1" fmla="val 26974"/>
              <a:gd name="adj2" fmla="val 67679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there?</a:t>
            </a: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382322" y="2618044"/>
            <a:ext cx="3544056" cy="2722415"/>
          </a:xfrm>
          <a:prstGeom prst="wedgeEllipseCallout">
            <a:avLst>
              <a:gd name="adj1" fmla="val -28000"/>
              <a:gd name="adj2" fmla="val 51771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99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81" y="296694"/>
            <a:ext cx="1276350" cy="77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93" y="1362300"/>
            <a:ext cx="1003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Nationality: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Irish, EU, EEA, Swiss nationals or have specific leave to remain in the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Residency: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of last 5 years in Ireland, EU, EEA or  Switzerland.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Progression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education – NFQ levels 5-10.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College/Course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‘Reckonable’ Income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(Class - Dependent/Independent)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		</a:t>
            </a:r>
            <a:r>
              <a:rPr lang="en-IE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www.susi.ie/undergraduate-income-threshold-and-grant-award-rates/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258" y="34494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38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1" y="305128"/>
            <a:ext cx="1276350" cy="7715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81961" y="408981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049" y="1256077"/>
            <a:ext cx="9797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the website: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 </a:t>
            </a:r>
            <a:b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Eligibility Reckoner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 form: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 the SUSI option to share your college acceptance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early: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requested documentation: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and 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9696" y="4103317"/>
            <a:ext cx="56439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www.susi.ie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support@susi.ie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susisupport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susihelpdesk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 helpdesk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0818 888 777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4457" y="4473421"/>
            <a:ext cx="3700530" cy="765471"/>
          </a:xfrm>
          <a:prstGeom prst="homePlate">
            <a:avLst/>
          </a:prstGeom>
          <a:solidFill>
            <a:srgbClr val="230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SUSI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400" y="100985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5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309" y="166275"/>
            <a:ext cx="70583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and HEAR Timelines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9909"/>
              </p:ext>
            </p:extLst>
          </p:nvPr>
        </p:nvGraphicFramePr>
        <p:xfrm>
          <a:off x="580570" y="1933908"/>
          <a:ext cx="96665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DARE &amp; HEAR closing date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March 2024 at 17:00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Supporting documents closing date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March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Notification of eligibility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June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and Appeals Application 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July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HEAR/DARE offers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College Orientation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Aug /Early Sept 2024</a:t>
                      </a:r>
                      <a:endParaRPr kumimoji="0" lang="en-IE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81598" y="2143158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81598" y="2868427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81598" y="355861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81598" y="4248805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67084" y="490996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167084" y="5649749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1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04090" y="1934023"/>
            <a:ext cx="37449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Submit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Check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Send it!</a:t>
            </a:r>
          </a:p>
          <a:p>
            <a:pPr indent="990600">
              <a:spcBef>
                <a:spcPct val="50000"/>
              </a:spcBef>
              <a:buClr>
                <a:srgbClr val="FF9900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Myriad Pro" pitchFamily="34" charset="0"/>
              <a:ea typeface="ヒラギノ角ゴ Pro W3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4634" r="11963" b="23219"/>
          <a:stretch/>
        </p:blipFill>
        <p:spPr>
          <a:xfrm>
            <a:off x="429109" y="1787424"/>
            <a:ext cx="5387491" cy="1754547"/>
          </a:xfrm>
          <a:prstGeom prst="homePlat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2725" b="21335"/>
          <a:stretch/>
        </p:blipFill>
        <p:spPr>
          <a:xfrm>
            <a:off x="429109" y="4106563"/>
            <a:ext cx="5501791" cy="1955799"/>
          </a:xfrm>
          <a:prstGeom prst="homePlat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7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8725" y="4425788"/>
            <a:ext cx="10834017" cy="1661417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who are both DARE and HEAR eligible will be prioritised by colleges when allocating reduced points places.</a:t>
            </a:r>
          </a:p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endParaRPr lang="en-I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220" y="1727200"/>
            <a:ext cx="9681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apply to both </a:t>
            </a:r>
            <a:b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IE" sz="1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8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&amp; HEAR</a:t>
            </a:r>
            <a:endParaRPr lang="en-GB" sz="8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7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595" y="1600202"/>
            <a:ext cx="89154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309" y="166275"/>
            <a:ext cx="1138164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Information: </a:t>
            </a:r>
            <a:r>
              <a:rPr lang="en-GB" sz="40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8BF1-4A93-A455-AFB1-C747C4BE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8" y="1159103"/>
            <a:ext cx="1028843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9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5245347" cy="2071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Application 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215" y="2842322"/>
            <a:ext cx="4988000" cy="267765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January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10am -2pm</a:t>
            </a:r>
            <a:endParaRPr lang="en-GB" sz="8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6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736772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Application Outcome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67" y="1621256"/>
            <a:ext cx="6447455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receive an 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notification 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your DARE application outcome once the Leaving Certificate examinations are over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late June.</a:t>
            </a:r>
          </a:p>
          <a:p>
            <a:pPr>
              <a:lnSpc>
                <a:spcPct val="150000"/>
              </a:lnSpc>
            </a:pPr>
            <a:endParaRPr lang="en-I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your CAO application to view your 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Application Outcome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5BE22-67F6-BB88-E7C5-EF541F56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222" y="1938918"/>
            <a:ext cx="5263884" cy="38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6103" y="3351450"/>
            <a:ext cx="82804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</a:t>
            </a:r>
            <a:r>
              <a:rPr lang="en-IE" sz="3000" dirty="0">
                <a:latin typeface="Myriad Pro" pitchFamily="34" charset="0"/>
                <a:ea typeface="ヒラギノ角ゴ Pro W3" charset="-128"/>
              </a:rPr>
              <a:t>			  			</a:t>
            </a:r>
            <a:endParaRPr lang="en-IE" sz="3000" b="1" dirty="0">
              <a:latin typeface="+mj-lt"/>
              <a:ea typeface="ヒラギノ角ゴ Pro W3" charset="-128"/>
            </a:endParaRP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	</a:t>
            </a: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959" b="19215"/>
          <a:stretch/>
        </p:blipFill>
        <p:spPr>
          <a:xfrm>
            <a:off x="3127916" y="1485934"/>
            <a:ext cx="2887228" cy="88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8202"/>
          <a:stretch/>
        </p:blipFill>
        <p:spPr>
          <a:xfrm>
            <a:off x="3179689" y="4321238"/>
            <a:ext cx="2546077" cy="1029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89" y="2619829"/>
            <a:ext cx="2039301" cy="141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675" y="1379444"/>
            <a:ext cx="49472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cao.ie</a:t>
            </a:r>
          </a:p>
          <a:p>
            <a:pPr lvl="4">
              <a:spcBef>
                <a:spcPct val="50000"/>
              </a:spcBef>
            </a:pPr>
            <a:endParaRPr lang="en-IE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susi.ie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qualifax.ie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309" y="166275"/>
            <a:ext cx="550823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2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09" y="166275"/>
            <a:ext cx="411042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 on….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6754" y="2068891"/>
            <a:ext cx="9358030" cy="70788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611031" y="657303"/>
            <a:ext cx="5551771" cy="41275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of </a:t>
            </a:r>
          </a:p>
          <a:p>
            <a:pPr algn="ctr"/>
            <a:r>
              <a:rPr lang="en-IE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DARE?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983"/>
          <a:stretch/>
        </p:blipFill>
        <p:spPr>
          <a:xfrm>
            <a:off x="3170775" y="824"/>
            <a:ext cx="5026910" cy="6857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51832" y="1884523"/>
            <a:ext cx="3494205" cy="3743086"/>
            <a:chOff x="3242046" y="1523925"/>
            <a:chExt cx="3494205" cy="3743086"/>
          </a:xfrm>
        </p:grpSpPr>
        <p:sp>
          <p:nvSpPr>
            <p:cNvPr id="18" name="TextBox 17"/>
            <p:cNvSpPr txBox="1"/>
            <p:nvPr/>
          </p:nvSpPr>
          <p:spPr>
            <a:xfrm>
              <a:off x="5310114" y="4920762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506" y="3371475"/>
              <a:ext cx="1334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endParaRPr lang="en-IE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2046" y="3167922"/>
              <a:ext cx="196621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566" y="1523925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7100" y="2560693"/>
              <a:ext cx="2203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Myriad Pro" pitchFamily="34" charset="0"/>
                </a:rPr>
                <a:t>           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205992" y="970830"/>
            <a:ext cx="2570162" cy="609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dl-web.dropbox.com/get/university%20photos/UCD%202012%20Photos/hi-res-1010_Campus_0011a.jpg?_subject_uid=343492578&amp;w=AAAC9TdwSFNCE1FA8ghSs2t-x5GxxuT_-MuQem_Un8WzmQ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170765" y="-97885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8286934" y="2017561"/>
            <a:ext cx="3656022" cy="3502161"/>
          </a:xfrm>
          <a:prstGeom prst="borderCallout1">
            <a:avLst>
              <a:gd name="adj1" fmla="val 46184"/>
              <a:gd name="adj2" fmla="val -416"/>
              <a:gd name="adj3" fmla="val 46772"/>
              <a:gd name="adj4" fmla="val -18319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Dublin City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Art, Design &amp; Technology, </a:t>
            </a:r>
            <a:r>
              <a:rPr lang="en-GB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Dún</a:t>
            </a: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Laoghaire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Marino Institute of Education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NCAD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College of Ireland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RCSI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 College, Dublin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Dublin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Dublin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78059" y="2953721"/>
            <a:ext cx="3717988" cy="677937"/>
          </a:xfrm>
          <a:prstGeom prst="borderCallout1">
            <a:avLst>
              <a:gd name="adj1" fmla="val 45270"/>
              <a:gd name="adj2" fmla="val 99760"/>
              <a:gd name="adj3" fmla="val 113908"/>
              <a:gd name="adj4" fmla="val 138779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Galway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Galway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379141" y="4120106"/>
            <a:ext cx="3323064" cy="1150663"/>
          </a:xfrm>
          <a:prstGeom prst="borderCallout1">
            <a:avLst>
              <a:gd name="adj1" fmla="val 48642"/>
              <a:gd name="adj2" fmla="val 99987"/>
              <a:gd name="adj3" fmla="val 49287"/>
              <a:gd name="adj4" fmla="val 143674"/>
            </a:avLst>
          </a:prstGeom>
          <a:solidFill>
            <a:srgbClr val="660066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Immaculate College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TUS,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8286934" y="5666250"/>
            <a:ext cx="3266338" cy="733525"/>
          </a:xfrm>
          <a:prstGeom prst="borderCallout1">
            <a:avLst>
              <a:gd name="adj1" fmla="val 21197"/>
              <a:gd name="adj2" fmla="val 500"/>
              <a:gd name="adj3" fmla="val 45437"/>
              <a:gd name="adj4" fmla="val -73650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MTU, Cork campus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Cork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747132" y="975904"/>
            <a:ext cx="3133220" cy="1069198"/>
          </a:xfrm>
          <a:prstGeom prst="borderCallout1">
            <a:avLst>
              <a:gd name="adj1" fmla="val 45270"/>
              <a:gd name="adj2" fmla="val 100831"/>
              <a:gd name="adj3" fmla="val 77749"/>
              <a:gd name="adj4" fmla="val 148650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Donegal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Sligo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Angela’s College, Sligo.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8226946" y="1227649"/>
            <a:ext cx="3716010" cy="599079"/>
          </a:xfrm>
          <a:prstGeom prst="borderCallout1">
            <a:avLst>
              <a:gd name="adj1" fmla="val 21197"/>
              <a:gd name="adj2" fmla="val 500"/>
              <a:gd name="adj3" fmla="val 393832"/>
              <a:gd name="adj4" fmla="val -19356"/>
            </a:avLst>
          </a:prstGeom>
          <a:solidFill>
            <a:srgbClr val="80008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Maynooth</a:t>
            </a: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Pontificial</a:t>
            </a: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468351" y="5759217"/>
            <a:ext cx="3294904" cy="527261"/>
          </a:xfrm>
          <a:prstGeom prst="borderCallout1">
            <a:avLst>
              <a:gd name="adj1" fmla="val 43406"/>
              <a:gd name="adj2" fmla="val 99760"/>
              <a:gd name="adj3" fmla="val -64492"/>
              <a:gd name="adj4" fmla="val 119888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MTU, Kerry campus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609385" y="2164016"/>
            <a:ext cx="3325160" cy="677937"/>
          </a:xfrm>
          <a:prstGeom prst="borderCallout1">
            <a:avLst>
              <a:gd name="adj1" fmla="val 45270"/>
              <a:gd name="adj2" fmla="val 99760"/>
              <a:gd name="adj3" fmla="val 184637"/>
              <a:gd name="adj4" fmla="val 100068"/>
            </a:avLst>
          </a:prstGeom>
          <a:solidFill>
            <a:srgbClr val="7030A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TUS, </a:t>
            </a: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Athlone</a:t>
            </a: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8262862" y="131105"/>
            <a:ext cx="3590613" cy="599079"/>
          </a:xfrm>
          <a:prstGeom prst="borderCallout1">
            <a:avLst>
              <a:gd name="adj1" fmla="val 21197"/>
              <a:gd name="adj2" fmla="val 500"/>
              <a:gd name="adj3" fmla="val 498069"/>
              <a:gd name="adj4" fmla="val -22056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Dundalk Institute of Technology</a:t>
            </a:r>
          </a:p>
        </p:txBody>
      </p:sp>
      <p:sp>
        <p:nvSpPr>
          <p:cNvPr id="35" name="Line Callout 1 34"/>
          <p:cNvSpPr/>
          <p:nvPr/>
        </p:nvSpPr>
        <p:spPr>
          <a:xfrm flipH="1">
            <a:off x="4207413" y="3949692"/>
            <a:ext cx="2286426" cy="516171"/>
          </a:xfrm>
          <a:prstGeom prst="borderCallout1">
            <a:avLst>
              <a:gd name="adj1" fmla="val 21197"/>
              <a:gd name="adj2" fmla="val 500"/>
              <a:gd name="adj3" fmla="val 77606"/>
              <a:gd name="adj4" fmla="val -11988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Carlow and Wexford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05166" y="6316904"/>
            <a:ext cx="1308779" cy="458797"/>
          </a:xfrm>
          <a:prstGeom prst="rect">
            <a:avLst/>
          </a:prstGeom>
        </p:spPr>
      </p:pic>
      <p:sp>
        <p:nvSpPr>
          <p:cNvPr id="33" name="Line Callout 1 34">
            <a:extLst>
              <a:ext uri="{FF2B5EF4-FFF2-40B4-BE49-F238E27FC236}">
                <a16:creationId xmlns:a16="http://schemas.microsoft.com/office/drawing/2014/main" id="{F82D0EF6-16FF-476A-B541-CF2D6D631411}"/>
              </a:ext>
            </a:extLst>
          </p:cNvPr>
          <p:cNvSpPr/>
          <p:nvPr/>
        </p:nvSpPr>
        <p:spPr>
          <a:xfrm flipH="1">
            <a:off x="5797464" y="4616328"/>
            <a:ext cx="2341473" cy="516171"/>
          </a:xfrm>
          <a:prstGeom prst="borderCallout1">
            <a:avLst>
              <a:gd name="adj1" fmla="val 98927"/>
              <a:gd name="adj2" fmla="val 49116"/>
              <a:gd name="adj3" fmla="val 173412"/>
              <a:gd name="adj4" fmla="val 61334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Waterford</a:t>
            </a:r>
          </a:p>
        </p:txBody>
      </p:sp>
    </p:spTree>
    <p:extLst>
      <p:ext uri="{BB962C8B-B14F-4D97-AF65-F5344CB8AC3E}">
        <p14:creationId xmlns:p14="http://schemas.microsoft.com/office/powerpoint/2010/main" val="245693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3068" y="136290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874"/>
          <a:stretch/>
        </p:blipFill>
        <p:spPr>
          <a:xfrm>
            <a:off x="3318565" y="1498947"/>
            <a:ext cx="2847975" cy="1748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7" y="3331799"/>
            <a:ext cx="293370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02" y="5048314"/>
            <a:ext cx="2914650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7" y="5037459"/>
            <a:ext cx="2914650" cy="179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93" y="3324713"/>
            <a:ext cx="2943225" cy="1762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540" y="5175472"/>
            <a:ext cx="2876550" cy="1762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9860" y="1077680"/>
            <a:ext cx="524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www.accesscollege.ie/dare/participating-colleges/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27" y="1475800"/>
            <a:ext cx="2876550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4710" y="1466498"/>
            <a:ext cx="28575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0316" y="3333813"/>
            <a:ext cx="2886075" cy="1733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7677" y="5133975"/>
            <a:ext cx="2914650" cy="1724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160" y="1504782"/>
            <a:ext cx="2876550" cy="1733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27" y="3247663"/>
            <a:ext cx="290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479074" y="391222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something for </a:t>
            </a:r>
            <a:r>
              <a:rPr lang="en-IE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college.</a:t>
            </a:r>
            <a:r>
              <a:rPr lang="en-IE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E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534830" y="190500"/>
            <a:ext cx="83965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Sciences…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IT…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919" y="601723"/>
            <a:ext cx="62355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Oval Callout 5"/>
          <p:cNvSpPr/>
          <p:nvPr/>
        </p:nvSpPr>
        <p:spPr>
          <a:xfrm>
            <a:off x="624468" y="601723"/>
            <a:ext cx="9675233" cy="55810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Clubs &amp; Societies…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Athletics…..Gaelic Football….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Mountaineering…..Drama….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Film….Dance…</a:t>
            </a:r>
          </a:p>
          <a:p>
            <a:pPr lvl="0" algn="ctr"/>
            <a:endParaRPr lang="en-IE" sz="3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Volunteer…</a:t>
            </a:r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difference.</a:t>
            </a:r>
          </a:p>
          <a:p>
            <a:pPr lvl="0" algn="ctr"/>
            <a:endParaRPr lang="en-IE" sz="3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2107</Words>
  <Application>Microsoft Office PowerPoint</Application>
  <PresentationFormat>Widescreen</PresentationFormat>
  <Paragraphs>321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Myriad Pro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Quinn</dc:creator>
  <cp:lastModifiedBy>Sinéad Quinn</cp:lastModifiedBy>
  <cp:revision>237</cp:revision>
  <dcterms:created xsi:type="dcterms:W3CDTF">2017-09-13T15:18:46Z</dcterms:created>
  <dcterms:modified xsi:type="dcterms:W3CDTF">2023-09-25T16:05:58Z</dcterms:modified>
</cp:coreProperties>
</file>