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12" r:id="rId3"/>
    <p:sldId id="313" r:id="rId4"/>
    <p:sldId id="314" r:id="rId5"/>
    <p:sldId id="316" r:id="rId6"/>
    <p:sldId id="354" r:id="rId7"/>
    <p:sldId id="318" r:id="rId8"/>
    <p:sldId id="319" r:id="rId9"/>
    <p:sldId id="320" r:id="rId10"/>
    <p:sldId id="338" r:id="rId11"/>
    <p:sldId id="339" r:id="rId12"/>
    <p:sldId id="340" r:id="rId13"/>
    <p:sldId id="342" r:id="rId14"/>
    <p:sldId id="341" r:id="rId15"/>
    <p:sldId id="343" r:id="rId16"/>
    <p:sldId id="344" r:id="rId17"/>
    <p:sldId id="345" r:id="rId18"/>
    <p:sldId id="347" r:id="rId19"/>
    <p:sldId id="360" r:id="rId20"/>
    <p:sldId id="348" r:id="rId21"/>
    <p:sldId id="349" r:id="rId22"/>
    <p:sldId id="350" r:id="rId23"/>
    <p:sldId id="351" r:id="rId24"/>
    <p:sldId id="352" r:id="rId25"/>
    <p:sldId id="358" r:id="rId26"/>
    <p:sldId id="353" r:id="rId27"/>
    <p:sldId id="359" r:id="rId28"/>
    <p:sldId id="346" r:id="rId29"/>
    <p:sldId id="356" r:id="rId30"/>
    <p:sldId id="335" r:id="rId31"/>
    <p:sldId id="336" r:id="rId32"/>
    <p:sldId id="337" r:id="rId33"/>
    <p:sldId id="322" r:id="rId34"/>
    <p:sldId id="323" r:id="rId35"/>
    <p:sldId id="324" r:id="rId36"/>
    <p:sldId id="325" r:id="rId37"/>
    <p:sldId id="326" r:id="rId38"/>
    <p:sldId id="357" r:id="rId39"/>
    <p:sldId id="327" r:id="rId40"/>
    <p:sldId id="328" r:id="rId41"/>
  </p:sldIdLst>
  <p:sldSz cx="12192000" cy="6858000"/>
  <p:notesSz cx="6858000" cy="9144000"/>
  <p:defaultTextStyle>
    <a:defPPr rtl="0"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67AA"/>
    <a:srgbClr val="4162A8"/>
    <a:srgbClr val="99B3CC"/>
    <a:srgbClr val="85BE4B"/>
    <a:srgbClr val="548A42"/>
    <a:srgbClr val="F3F0E4"/>
    <a:srgbClr val="F7E200"/>
    <a:srgbClr val="C5D872"/>
    <a:srgbClr val="848A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74530-E10F-4448-861E-4766A6D168FE}" v="409" dt="2022-10-10T15:06:37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61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d1c882dba68cec479c00ef98f94fa62d930cd9b4bd2e6113d124d0fed88ab431::" providerId="AD" clId="Web-{DC674530-E10F-4448-861E-4766A6D168FE}"/>
    <pc:docChg chg="addSld modSld">
      <pc:chgData name="Guest User" userId="S::urn:spo:anon#d1c882dba68cec479c00ef98f94fa62d930cd9b4bd2e6113d124d0fed88ab431::" providerId="AD" clId="Web-{DC674530-E10F-4448-861E-4766A6D168FE}" dt="2022-10-10T15:06:37.884" v="280" actId="20577"/>
      <pc:docMkLst>
        <pc:docMk/>
      </pc:docMkLst>
      <pc:sldChg chg="addSp delSp modSp">
        <pc:chgData name="Guest User" userId="S::urn:spo:anon#d1c882dba68cec479c00ef98f94fa62d930cd9b4bd2e6113d124d0fed88ab431::" providerId="AD" clId="Web-{DC674530-E10F-4448-861E-4766A6D168FE}" dt="2022-10-10T14:58:56.673" v="4" actId="1076"/>
        <pc:sldMkLst>
          <pc:docMk/>
          <pc:sldMk cId="2622203291" sldId="345"/>
        </pc:sldMkLst>
        <pc:picChg chg="add mod">
          <ac:chgData name="Guest User" userId="S::urn:spo:anon#d1c882dba68cec479c00ef98f94fa62d930cd9b4bd2e6113d124d0fed88ab431::" providerId="AD" clId="Web-{DC674530-E10F-4448-861E-4766A6D168FE}" dt="2022-10-10T14:58:56.673" v="4" actId="1076"/>
          <ac:picMkLst>
            <pc:docMk/>
            <pc:sldMk cId="2622203291" sldId="345"/>
            <ac:picMk id="4" creationId="{BAF0F2A7-D59C-D60B-461C-49C7DE156530}"/>
          </ac:picMkLst>
        </pc:picChg>
        <pc:picChg chg="del">
          <ac:chgData name="Guest User" userId="S::urn:spo:anon#d1c882dba68cec479c00ef98f94fa62d930cd9b4bd2e6113d124d0fed88ab431::" providerId="AD" clId="Web-{DC674530-E10F-4448-861E-4766A6D168FE}" dt="2022-10-10T14:58:47.047" v="0"/>
          <ac:picMkLst>
            <pc:docMk/>
            <pc:sldMk cId="2622203291" sldId="345"/>
            <ac:picMk id="5" creationId="{00000000-0000-0000-0000-000000000000}"/>
          </ac:picMkLst>
        </pc:picChg>
      </pc:sldChg>
      <pc:sldChg chg="modSp add replId">
        <pc:chgData name="Guest User" userId="S::urn:spo:anon#d1c882dba68cec479c00ef98f94fa62d930cd9b4bd2e6113d124d0fed88ab431::" providerId="AD" clId="Web-{DC674530-E10F-4448-861E-4766A6D168FE}" dt="2022-10-10T15:06:37.884" v="280" actId="20577"/>
        <pc:sldMkLst>
          <pc:docMk/>
          <pc:sldMk cId="2609909457" sldId="359"/>
        </pc:sldMkLst>
        <pc:spChg chg="mod">
          <ac:chgData name="Guest User" userId="S::urn:spo:anon#d1c882dba68cec479c00ef98f94fa62d930cd9b4bd2e6113d124d0fed88ab431::" providerId="AD" clId="Web-{DC674530-E10F-4448-861E-4766A6D168FE}" dt="2022-10-10T15:06:37.884" v="280" actId="20577"/>
          <ac:spMkLst>
            <pc:docMk/>
            <pc:sldMk cId="2609909457" sldId="359"/>
            <ac:spMk id="2" creationId="{00000000-0000-0000-0000-000000000000}"/>
          </ac:spMkLst>
        </pc:spChg>
        <pc:spChg chg="mod">
          <ac:chgData name="Guest User" userId="S::urn:spo:anon#d1c882dba68cec479c00ef98f94fa62d930cd9b4bd2e6113d124d0fed88ab431::" providerId="AD" clId="Web-{DC674530-E10F-4448-861E-4766A6D168FE}" dt="2022-10-10T14:59:59.832" v="37" actId="20577"/>
          <ac:spMkLst>
            <pc:docMk/>
            <pc:sldMk cId="2609909457" sldId="359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1E8B05-EFC8-47BE-8D12-FA429C03625E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ga-ie"/>
              <a:t>Click to edit Master text styles</a:t>
            </a:r>
          </a:p>
          <a:p>
            <a:pPr lvl="1" rtl="0"/>
            <a:r>
              <a:rPr lang="ga-ie"/>
              <a:t>Second level</a:t>
            </a:r>
          </a:p>
          <a:p>
            <a:pPr lvl="2" rtl="0"/>
            <a:r>
              <a:rPr lang="ga-ie"/>
              <a:t>Third level</a:t>
            </a:r>
          </a:p>
          <a:p>
            <a:pPr lvl="3" rtl="0"/>
            <a:r>
              <a:rPr lang="ga-ie"/>
              <a:t>Fourth level</a:t>
            </a:r>
          </a:p>
          <a:p>
            <a:pPr lvl="4" rtl="0"/>
            <a:r>
              <a:rPr lang="ga-ie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7623C70-8B75-49A4-B392-7542E2F904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3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9845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75016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26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381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18178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28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5416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29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42898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97365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/>
              <a:t>17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0253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/>
              <a:t>18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41642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985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20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6341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99507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5888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6722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30F4094-DFED-4F2C-A193-3DC074D12EB4}" type="slidenum">
              <a:rPr lang="en-IE" smtClean="0"/>
              <a:pPr rtl="0"/>
              <a:t>24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0196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ga-ie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79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ga-ie"/>
              <a:t>Click to edit Master text styles</a:t>
            </a:r>
          </a:p>
          <a:p>
            <a:pPr lvl="1" rtl="0"/>
            <a:r>
              <a:rPr lang="ga-ie"/>
              <a:t>Second level</a:t>
            </a:r>
          </a:p>
          <a:p>
            <a:pPr lvl="2" rtl="0"/>
            <a:r>
              <a:rPr lang="ga-ie"/>
              <a:t>Third level</a:t>
            </a:r>
          </a:p>
          <a:p>
            <a:pPr lvl="3" rtl="0"/>
            <a:r>
              <a:rPr lang="ga-ie"/>
              <a:t>Fourth level</a:t>
            </a:r>
          </a:p>
          <a:p>
            <a:pPr lvl="4" rtl="0"/>
            <a:r>
              <a:rPr lang="ga-ie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83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ga-ie"/>
              <a:t>Click to edit Master text styles</a:t>
            </a:r>
          </a:p>
          <a:p>
            <a:pPr lvl="1" rtl="0"/>
            <a:r>
              <a:rPr lang="ga-ie"/>
              <a:t>Second level</a:t>
            </a:r>
          </a:p>
          <a:p>
            <a:pPr lvl="2" rtl="0"/>
            <a:r>
              <a:rPr lang="ga-ie"/>
              <a:t>Third level</a:t>
            </a:r>
          </a:p>
          <a:p>
            <a:pPr lvl="3" rtl="0"/>
            <a:r>
              <a:rPr lang="ga-ie"/>
              <a:t>Fourth level</a:t>
            </a:r>
          </a:p>
          <a:p>
            <a:pPr lvl="4" rtl="0"/>
            <a:r>
              <a:rPr lang="ga-ie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ga-ie"/>
              <a:t>Click to edit Master text styles</a:t>
            </a:r>
          </a:p>
          <a:p>
            <a:pPr lvl="1" rtl="0"/>
            <a:r>
              <a:rPr lang="ga-ie"/>
              <a:t>Second level</a:t>
            </a:r>
          </a:p>
          <a:p>
            <a:pPr lvl="2" rtl="0"/>
            <a:r>
              <a:rPr lang="ga-ie"/>
              <a:t>Third level</a:t>
            </a:r>
          </a:p>
          <a:p>
            <a:pPr lvl="3" rtl="0"/>
            <a:r>
              <a:rPr lang="ga-ie"/>
              <a:t>Fourth level</a:t>
            </a:r>
          </a:p>
          <a:p>
            <a:pPr lvl="4" rtl="0"/>
            <a:r>
              <a:rPr lang="ga-ie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6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96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ga-ie"/>
              <a:t>Click to edit Master text styles</a:t>
            </a:r>
          </a:p>
          <a:p>
            <a:pPr lvl="1" rtl="0"/>
            <a:r>
              <a:rPr lang="ga-ie"/>
              <a:t>Second level</a:t>
            </a:r>
          </a:p>
          <a:p>
            <a:pPr lvl="2" rtl="0"/>
            <a:r>
              <a:rPr lang="ga-ie"/>
              <a:t>Third level</a:t>
            </a:r>
          </a:p>
          <a:p>
            <a:pPr lvl="3" rtl="0"/>
            <a:r>
              <a:rPr lang="ga-ie"/>
              <a:t>Fourth level</a:t>
            </a:r>
          </a:p>
          <a:p>
            <a:pPr lvl="4" rtl="0"/>
            <a:r>
              <a:rPr lang="ga-ie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ga-ie"/>
              <a:t>Click to edit Master text styles</a:t>
            </a:r>
          </a:p>
          <a:p>
            <a:pPr lvl="1" rtl="0"/>
            <a:r>
              <a:rPr lang="ga-ie"/>
              <a:t>Second level</a:t>
            </a:r>
          </a:p>
          <a:p>
            <a:pPr lvl="2" rtl="0"/>
            <a:r>
              <a:rPr lang="ga-ie"/>
              <a:t>Third level</a:t>
            </a:r>
          </a:p>
          <a:p>
            <a:pPr lvl="3" rtl="0"/>
            <a:r>
              <a:rPr lang="ga-ie"/>
              <a:t>Fourth level</a:t>
            </a:r>
          </a:p>
          <a:p>
            <a:pPr lvl="4" rtl="0"/>
            <a:r>
              <a:rPr lang="ga-ie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73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ga-ie"/>
              <a:t>Click to edit Master text styles</a:t>
            </a:r>
          </a:p>
          <a:p>
            <a:pPr lvl="1" rtl="0"/>
            <a:r>
              <a:rPr lang="ga-ie"/>
              <a:t>Second level</a:t>
            </a:r>
          </a:p>
          <a:p>
            <a:pPr lvl="2" rtl="0"/>
            <a:r>
              <a:rPr lang="ga-ie"/>
              <a:t>Third level</a:t>
            </a:r>
          </a:p>
          <a:p>
            <a:pPr lvl="3" rtl="0"/>
            <a:r>
              <a:rPr lang="ga-ie"/>
              <a:t>Fourth level</a:t>
            </a:r>
          </a:p>
          <a:p>
            <a:pPr lvl="4" rtl="0"/>
            <a:r>
              <a:rPr lang="ga-ie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ga-ie"/>
              <a:t>Click to edit Master text styles</a:t>
            </a:r>
          </a:p>
          <a:p>
            <a:pPr lvl="1" rtl="0"/>
            <a:r>
              <a:rPr lang="ga-ie"/>
              <a:t>Second level</a:t>
            </a:r>
          </a:p>
          <a:p>
            <a:pPr lvl="2" rtl="0"/>
            <a:r>
              <a:rPr lang="ga-ie"/>
              <a:t>Third level</a:t>
            </a:r>
          </a:p>
          <a:p>
            <a:pPr lvl="3" rtl="0"/>
            <a:r>
              <a:rPr lang="ga-ie"/>
              <a:t>Fourth level</a:t>
            </a:r>
          </a:p>
          <a:p>
            <a:pPr lvl="4" rtl="0"/>
            <a:r>
              <a:rPr lang="ga-ie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2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2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ga-ie"/>
              <a:t>Click to edit Master text styles</a:t>
            </a:r>
          </a:p>
          <a:p>
            <a:pPr lvl="1" rtl="0"/>
            <a:r>
              <a:rPr lang="ga-ie"/>
              <a:t>Second level</a:t>
            </a:r>
          </a:p>
          <a:p>
            <a:pPr lvl="2" rtl="0"/>
            <a:r>
              <a:rPr lang="ga-ie"/>
              <a:t>Third level</a:t>
            </a:r>
          </a:p>
          <a:p>
            <a:pPr lvl="3" rtl="0"/>
            <a:r>
              <a:rPr lang="ga-ie"/>
              <a:t>Fourth level</a:t>
            </a:r>
          </a:p>
          <a:p>
            <a:pPr lvl="4" rtl="0"/>
            <a:r>
              <a:rPr lang="ga-ie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7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4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ga-ie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ga-ie"/>
              <a:t>Click to edit Master text styles</a:t>
            </a:r>
          </a:p>
          <a:p>
            <a:pPr lvl="1" rtl="0"/>
            <a:r>
              <a:rPr lang="ga-ie"/>
              <a:t>Second level</a:t>
            </a:r>
          </a:p>
          <a:p>
            <a:pPr lvl="2" rtl="0"/>
            <a:r>
              <a:rPr lang="ga-ie"/>
              <a:t>Third level</a:t>
            </a:r>
          </a:p>
          <a:p>
            <a:pPr lvl="3" rtl="0"/>
            <a:r>
              <a:rPr lang="ga-ie"/>
              <a:t>Fourth level</a:t>
            </a:r>
          </a:p>
          <a:p>
            <a:pPr lvl="4" rtl="0"/>
            <a:r>
              <a:rPr lang="ga-ie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18EEFDA-C09C-4DDF-8D39-A2447534569C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EF5F0F-D8FC-4FCD-8B1D-8302A92B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0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si.i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634000"/>
            <a:ext cx="12192000" cy="1224000"/>
          </a:xfrm>
          <a:prstGeom prst="rect">
            <a:avLst/>
          </a:prstGeom>
          <a:solidFill>
            <a:srgbClr val="85BE4B"/>
          </a:solidFill>
        </p:spPr>
        <p:txBody>
          <a:bodyPr wrap="square" rtlCol="0">
            <a:spAutoFit/>
          </a:bodyPr>
          <a:lstStyle/>
          <a:p>
            <a:pPr rtl="0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012" y="6108959"/>
            <a:ext cx="1589320" cy="5297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015" y="67340"/>
            <a:ext cx="11167833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ga-ie" sz="15500" b="1" dirty="0">
                <a:solidFill>
                  <a:srgbClr val="548A42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DARE</a:t>
            </a:r>
            <a:br>
              <a:rPr lang="en-GB" sz="14000" b="1" dirty="0">
                <a:solidFill>
                  <a:srgbClr val="F7E2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ga-ie" sz="2800" dirty="0">
                <a:solidFill>
                  <a:srgbClr val="548A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Bealach Rochtana ar Oideachas do </a:t>
            </a:r>
            <a:endParaRPr lang="en-GB" sz="2800" dirty="0">
              <a:solidFill>
                <a:srgbClr val="548A4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ga-ie" sz="2800" dirty="0">
                <a:solidFill>
                  <a:srgbClr val="548A4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Dhaoine faoi Mhíchumas</a:t>
            </a:r>
          </a:p>
          <a:p>
            <a:pPr rtl="0"/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644482" y="3429000"/>
            <a:ext cx="57743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ga-ie" sz="3600" dirty="0"/>
              <a:t>Cur i láthair do scoileanna</a:t>
            </a:r>
            <a:r>
              <a:rPr lang="ga-i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2024</a:t>
            </a:r>
          </a:p>
          <a:p>
            <a:pPr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606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87369" y="1577296"/>
            <a:ext cx="9551743" cy="33409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ga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scéim iontrála eile tríú leibhéal é an </a:t>
            </a:r>
            <a:r>
              <a:rPr lang="ga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Bealach Rochtana ar Oideachas do Dhaoine faoi Mhíchumas (DARE) </a:t>
            </a:r>
            <a:r>
              <a:rPr lang="ga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lucht fágála scoile a raibh tionchar diúltach ag a míchumais ar a n-oideachas dara leibhéal.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</a:pPr>
            <a:endParaRPr lang="ga-i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87369" y="4104991"/>
            <a:ext cx="10682717" cy="19845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ga-ie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Cuireann DARE áiteanna ar phointí laghdaithe ar fáil do lucht fágála scoile a bhfuil taithí acu ar dhúshláin bhreise oideachais san oideachas dara leibhéal mar gheall ar mhíchumas.</a:t>
            </a:r>
          </a:p>
          <a:p>
            <a:pPr lvl="0" rtl="0">
              <a:lnSpc>
                <a:spcPct val="150000"/>
              </a:lnSpc>
              <a:spcBef>
                <a:spcPct val="20000"/>
              </a:spcBef>
              <a:defRPr/>
            </a:pPr>
            <a:endParaRPr lang="en-IE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9767" y="152754"/>
            <a:ext cx="4047903" cy="115416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Céard é DARE?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82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245" y="1820806"/>
            <a:ext cx="9711605" cy="39703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 bhí tionchar diúltach ag do mhíchumas ar d’fheidhmíocht oideachais ar scoil.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Féadfaidh sé nach mbeidh tú in ann na pointí a bhaint amach do do rogha chúrsa mar gheall ar thionchar do mhíchumais.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E" sz="2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 tú faoi bhun 23 bliana d'aois amhail an </a:t>
            </a:r>
            <a:r>
              <a:rPr lang="ga-ie" sz="24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Eanáir 2024</a:t>
            </a:r>
            <a:r>
              <a:rPr lang="ga-ie" sz="2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9767" y="152754"/>
            <a:ext cx="4206601" cy="115416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cheart dom iarratas a dhéanamh?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37722" y="1368766"/>
            <a:ext cx="11753103" cy="58446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Neamhord de chuid Speictream an Uathachais (Siondróm Asperger san áireamh)</a:t>
            </a:r>
          </a:p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Neamhord Easnaimh Airde/Neamhord Hipirghníomhaíochta an Easnaimh Airde (ADD/ADHD)</a:t>
            </a:r>
          </a:p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Duine Dall / Lagamhairc</a:t>
            </a:r>
          </a:p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Duine Bodhar / Faoi Allaíre</a:t>
            </a:r>
          </a:p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Neamhord Comhordaithe Forbartha (DCD) – Diospraicse</a:t>
            </a:r>
          </a:p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Disléicse/ Deacrachtaí Suntasacha Litearthachta</a:t>
            </a:r>
          </a:p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Dioscalcúile / Deacrachtaí Suntasacha Uimhearthachta</a:t>
            </a:r>
          </a:p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Riocht Meabhairshláinte</a:t>
            </a:r>
          </a:p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Riocht Néareolaíoch (Díobháil Inchinne &amp; Titimeas san áireamh)</a:t>
            </a:r>
          </a:p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Míchumas Fisiciúil</a:t>
            </a:r>
          </a:p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Neamhord Cumarsáide Urlabhra agus Teanga</a:t>
            </a:r>
          </a:p>
          <a:p>
            <a:pPr marL="800100" lvl="1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7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Tinneas Suntasach Leanúnach</a:t>
            </a:r>
          </a:p>
          <a:p>
            <a:pPr lvl="1" rtl="0">
              <a:lnSpc>
                <a:spcPct val="150000"/>
              </a:lnSpc>
              <a:spcBef>
                <a:spcPct val="20000"/>
              </a:spcBef>
            </a:pPr>
            <a:endParaRPr lang="en-GB" sz="17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9472465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Míchumais atá incháilithe lena mbreithniú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0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80035" y="3743087"/>
            <a:ext cx="10136287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 bheith incháilithe do DARE ní mór duit </a:t>
            </a:r>
            <a:r>
              <a:rPr lang="ga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dá chritéar </a:t>
            </a:r>
            <a:r>
              <a:rPr lang="ga-ie" sz="20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chomhlíonadh as critéir DARE</a:t>
            </a:r>
            <a:r>
              <a:rPr lang="ga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tionchair oideachais </a:t>
            </a:r>
            <a:r>
              <a:rPr lang="ga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agus na </a:t>
            </a:r>
            <a:r>
              <a:rPr lang="ga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fianaise ar mhíchumas</a:t>
            </a: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771448" y="5223093"/>
            <a:ext cx="10872960" cy="952890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spcBef>
                <a:spcPct val="20000"/>
              </a:spcBef>
              <a:defRPr/>
            </a:pPr>
            <a:r>
              <a:rPr lang="ga-ie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mór d’iarratasóirí an fhianaise riachtanach ar a míchumas a chur ar fáil, mar aon le Ráiteas Tionchair Oideachais óna scoil, le go mbreithneofar iad do DARE.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6151043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Critéir Cháilitheachta DARE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93" y="1613308"/>
            <a:ext cx="7190076" cy="2153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9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9790" y="2030637"/>
            <a:ext cx="11540124" cy="40119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914400" lvl="1" indent="-457200" rtl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bhfuair tú </a:t>
            </a: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idirghabháil nó tacaíochtaí 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 iar-bhunscoil?</a:t>
            </a:r>
          </a:p>
          <a:p>
            <a:pPr marL="914400" lvl="1" indent="-457200" rtl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bhfuil </a:t>
            </a: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tionchar aige ar do thinreamh 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 ar chuir sé isteach go rialta ar do lá scoile?</a:t>
            </a:r>
          </a:p>
          <a:p>
            <a:pPr marL="914400" lvl="1" indent="-457200" rtl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raibh tionchar aige ar d’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eispéireas scoile agus ar d’fholláine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 rtl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raibh tionchar aige ar </a:t>
            </a: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chuid foghlama nó torthaí scrúdaithe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 rtl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chruthaigh sé aon </a:t>
            </a: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tionchar oideachais eile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914400" lvl="1" indent="-457200" rtl="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Riachtanach i gcás iarratasóirí a bhfuil Disléicse/Deacrachtaí Suntasacha Litearthachta nó Dioscalcúile/Deacrachtaí Suntasacha Uimhearthachta acu: an raibh tionchar mór aige ar do </a:t>
            </a: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scileanna litearthachta nó uimhearthachta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767" y="152754"/>
            <a:ext cx="5179623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Tionchar Oideachais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0393" y="1212778"/>
            <a:ext cx="10943772" cy="461665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pPr rtl="0"/>
            <a:r>
              <a:rPr lang="ga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bhfuil tionchar ag do mhíchumas ar mheascán díobh seo a leanas?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1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9337" y="1302052"/>
            <a:ext cx="10552710" cy="47089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Pointí Laghdaithe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Sampla: Más 366 pointe atá i bpointí na hArdteistiméireachta do chúrsa, d’fhéadfaí áit a thairiscint d’iarratasóir DARE incháilithe ag a bhfuil scór pointí níos ísle m.sh. 356 pointe.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mór d’iarratasóirí </a:t>
            </a: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riachtanais chláir </a:t>
            </a: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agus</a:t>
            </a:r>
            <a:r>
              <a:rPr lang="ga-ie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iontrála a chomhlíonadh le go mbreithneofaí iad le haghaidh tairiscint pointí laghdaithe DARE</a:t>
            </a: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ar an méid seo a bhraitheann an líon pointí a laghdaítear cúrsa ar leith: </a:t>
            </a:r>
          </a:p>
          <a:p>
            <a:pPr marL="800100" lvl="1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Líon foriomlán na n-áiteanna ar an gcúrsa</a:t>
            </a:r>
          </a:p>
          <a:p>
            <a:pPr marL="800100" lvl="1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Líon na n-áiteanna DARE curtha in áirithe ar an gcúrsa</a:t>
            </a:r>
          </a:p>
          <a:p>
            <a:pPr marL="800100" lvl="1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Líon na n-iarratasóirí incháilithe DARE san iomaíocht do na háiteanna in áirithe seo.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Féadfaidh an laghdú ar phointí d’áiteanna DARE athrú gach bliain.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337" y="97694"/>
            <a:ext cx="4592924" cy="115416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Buntáistí DARE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29337" y="1519335"/>
            <a:ext cx="10121456" cy="3323987"/>
          </a:xfrm>
          <a:prstGeom prst="rect">
            <a:avLst/>
          </a:prstGeom>
        </p:spPr>
        <p:txBody>
          <a:bodyPr wrap="square" numCol="2" rtlCol="0">
            <a:spAutoFit/>
          </a:bodyPr>
          <a:lstStyle/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Cláir Seisiún Treorach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Tacaíocht Foghlama 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Teicneolaíocht Chúnta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Tacaíocht Leabharlainne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Comhréitigh Scrúdaithe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Oibrí Tacaíochta Oideachais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Teagasc Acadúil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337" y="97694"/>
            <a:ext cx="4592924" cy="115416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Buntáistí DARE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866" y="4410454"/>
            <a:ext cx="10121456" cy="1246495"/>
          </a:xfrm>
          <a:prstGeom prst="rect">
            <a:avLst/>
          </a:prstGeom>
          <a:solidFill>
            <a:srgbClr val="002060"/>
          </a:solidFill>
        </p:spPr>
        <p:txBody>
          <a:bodyPr wrap="square" numCol="1" rtlCol="0">
            <a:spAutoFit/>
          </a:bodyPr>
          <a:lstStyle/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gá duit a bheith incháilithe do DARE chun tacaíocht a fháil sa choláiste.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Déantar measúnú riachtanas chun do shainriachtanais tacaíochta a aithint.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37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37" y="1508333"/>
            <a:ext cx="10515600" cy="4351338"/>
          </a:xfrm>
        </p:spPr>
        <p:txBody>
          <a:bodyPr rtlCol="0">
            <a:normAutofit/>
          </a:bodyPr>
          <a:lstStyle/>
          <a:p>
            <a:pPr lvl="2" rtl="0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buClr>
                <a:srgbClr val="0070C0"/>
              </a:buClr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4767" y="1295645"/>
            <a:ext cx="7137801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125" indent="-365125" rtl="0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Déan iarratas chuig an CAO ar www.cao.ie faoin </a:t>
            </a:r>
            <a:r>
              <a:rPr lang="ga-ie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Feabhra 2024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Léigh do Lámhleabhar DARE go cúramach le do thuismitheoirí nó caomhnóirí.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ga-i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Comhlánaigh Cuid A den Fhoirm Faisnéise Breise agus déan iarratas ar DARE trí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mian </a:t>
            </a:r>
            <a:r>
              <a:rPr lang="ga-ie" dirty="0">
                <a:solidFill>
                  <a:srgbClr val="13223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fhreagairt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 Cheist 1</a:t>
            </a:r>
            <a:br>
              <a:rPr lang="en-I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ga-i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faoin </a:t>
            </a:r>
            <a:r>
              <a:rPr lang="ga-ie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Márta 2024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 chóir duit tosú ag bailiú do chuid doiciméad in am trátha, .i. roimh an 15 Feabhra.</a:t>
            </a:r>
          </a:p>
          <a:p>
            <a:pPr marL="365125" indent="-365125" rtl="0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Ráiteas Tionchair Oideachais agus Fianaise ar Mhíchumas le cur faoi bhráid an CAO faoin </a:t>
            </a:r>
            <a:r>
              <a:rPr lang="ga-ie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Márta 2024.</a:t>
            </a:r>
            <a:endParaRPr lang="en-IE" sz="4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6588663" cy="8103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3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Cén chaoi a ndéanaim iarratas?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D75660-9307-0585-30D8-8870E82D2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5"/>
          <a:stretch/>
        </p:blipFill>
        <p:spPr>
          <a:xfrm>
            <a:off x="7488783" y="256157"/>
            <a:ext cx="4148833" cy="58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37" y="1508333"/>
            <a:ext cx="10515600" cy="4351338"/>
          </a:xfrm>
        </p:spPr>
        <p:txBody>
          <a:bodyPr rtlCol="0">
            <a:normAutofit/>
          </a:bodyPr>
          <a:lstStyle/>
          <a:p>
            <a:pPr lvl="2" rtl="0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buClr>
                <a:srgbClr val="0070C0"/>
              </a:buClr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794" y="1107522"/>
            <a:ext cx="11468255" cy="3328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spcBef>
                <a:spcPts val="200"/>
              </a:spcBef>
              <a:defRPr/>
            </a:pPr>
            <a:endParaRPr lang="en-GB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A: Faisnéis an Iarratasóra 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Comhlánaithe agat </a:t>
            </a:r>
            <a:r>
              <a:rPr lang="ga-ie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líne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faoin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17:00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Márta 2024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Freagair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mian ar Cheist 1 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 iarratas a dhéanamh ar DARE agus comhlánaigh Ceisteanna 1–5 ina n-iomláine.    </a:t>
            </a:r>
            <a:r>
              <a:rPr lang="ga-ie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</a:p>
          <a:p>
            <a:pPr marL="822325" lvl="1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Freagair Is mian ar Cheist 1(b) chun iarratas a dhéanamh chun do cháilitheacht DARE a thabhairt ar aghaidh. </a:t>
            </a:r>
          </a:p>
          <a:p>
            <a:pPr rtl="0">
              <a:lnSpc>
                <a:spcPct val="150000"/>
              </a:lnSpc>
              <a:spcBef>
                <a:spcPts val="200"/>
              </a:spcBef>
              <a:defRPr/>
            </a:pPr>
            <a:endParaRPr lang="en-GB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10339690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Foirm Faisnéise Breise (SIF)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170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337" y="1508333"/>
            <a:ext cx="10515600" cy="4351338"/>
          </a:xfrm>
        </p:spPr>
        <p:txBody>
          <a:bodyPr rtlCol="0">
            <a:normAutofit/>
          </a:bodyPr>
          <a:lstStyle/>
          <a:p>
            <a:pPr lvl="2" rtl="0">
              <a:lnSpc>
                <a:spcPct val="150000"/>
              </a:lnSpc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buClr>
                <a:srgbClr val="0070C0"/>
              </a:buClr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794" y="1107522"/>
            <a:ext cx="11468255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spcBef>
                <a:spcPts val="200"/>
              </a:spcBef>
              <a:defRPr/>
            </a:pPr>
            <a:endParaRPr lang="en-GB" sz="1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B: Ráiteas Tionchair Oideachais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Ráiteas Tionchair Oideachais comhlánaithe ag do scoil. Seol chuig an CAO faoin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Márta 2024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Tx/>
              <a:buAutoNum type="arabicPeriod"/>
              <a:defRPr/>
            </a:pPr>
            <a:endParaRPr lang="en-GB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C: Fianaise ar Mhíchumas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Comhlánaithe ag an ngairmí cuí. Seol chuig an CAO faoin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Márta 2024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D: Ráiteas Scoile</a:t>
            </a:r>
          </a:p>
          <a:p>
            <a:pPr marL="285750" indent="-28575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Nuair a dhéanann siad iarratas faoin gcatagóir Disléicse/ Deacrachtaí Suntasacha Litearthachta, ba chóir d’iarratasóirí nach bhfuil Tuarascáil Mheasúnaithe Síceolaíochta acu ar a sainaithnítear an Disléicse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D </a:t>
            </a:r>
            <a:r>
              <a:rPr lang="ga-ie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chur isteach. 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Seol chuig an CAO faoin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Márta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10339690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Foirm Faisnéise Breise (SIF)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70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5777654" y="2459307"/>
            <a:ext cx="3920416" cy="3437027"/>
          </a:xfrm>
          <a:prstGeom prst="wedgeEllipseCallout">
            <a:avLst/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r>
              <a:rPr lang="ga-ie" sz="40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Cén áit </a:t>
            </a:r>
          </a:p>
          <a:p>
            <a:pPr lvl="0" algn="ctr" rtl="0"/>
            <a:r>
              <a:rPr lang="ga-ie" sz="40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mhaith</a:t>
            </a:r>
            <a:r>
              <a:rPr lang="ga-ie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 rtl="0"/>
            <a:r>
              <a:rPr lang="ga-ie" sz="40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LEATSA </a:t>
            </a:r>
          </a:p>
          <a:p>
            <a:pPr lvl="0" algn="ctr" rtl="0"/>
            <a:r>
              <a:rPr lang="ga-ie" sz="40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dul?</a:t>
            </a:r>
            <a:endParaRPr lang="en-IE" sz="4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0"/>
            <a:endParaRPr lang="en-IE" dirty="0">
              <a:solidFill>
                <a:prstClr val="black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378" y="971841"/>
            <a:ext cx="215882" cy="88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36" y="4884234"/>
            <a:ext cx="203818" cy="15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644" y="5519791"/>
            <a:ext cx="695267" cy="20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03" y="5807411"/>
            <a:ext cx="85718" cy="14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Callout 12"/>
          <p:cNvSpPr/>
          <p:nvPr/>
        </p:nvSpPr>
        <p:spPr>
          <a:xfrm>
            <a:off x="1920443" y="349967"/>
            <a:ext cx="4387062" cy="3674548"/>
          </a:xfrm>
          <a:prstGeom prst="wedgeEllipseCallout">
            <a:avLst>
              <a:gd name="adj1" fmla="val 24745"/>
              <a:gd name="adj2" fmla="val 65412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r>
              <a:rPr lang="ga-ie" sz="40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mhaith </a:t>
            </a:r>
          </a:p>
          <a:p>
            <a:pPr lvl="0" algn="ctr" rtl="0"/>
            <a:r>
              <a:rPr lang="ga-ie" sz="40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LEATSA </a:t>
            </a:r>
          </a:p>
          <a:p>
            <a:pPr lvl="0" algn="ctr" rtl="0"/>
            <a:r>
              <a:rPr lang="ga-ie" sz="40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dul chun an  </a:t>
            </a:r>
          </a:p>
          <a:p>
            <a:pPr lvl="0" algn="ctr" rtl="0"/>
            <a:r>
              <a:rPr lang="ga-ie" sz="400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choláiste?</a:t>
            </a:r>
          </a:p>
          <a:p>
            <a:pPr lvl="0" algn="ctr" rtl="0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125985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94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337" y="1692824"/>
            <a:ext cx="10683142" cy="2414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sz="2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 eolas ann ar an tionchar a bhí ag do mhíchumas ar d’oideachas dara leibhéal.  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Íoslódáil an fhoirm.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Comhlánaigh Seicliosta an Ráitis Tionchair Oideachais (EIS) le do scoil.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Críochnóidh do scoil an chuid eile de do chuid freagraí ar an Seicliosta EIS.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11041805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B:  Ráiteas Tionchair Oideachais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40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8668" y="1581312"/>
            <a:ext cx="10683142" cy="4452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mór do na daoine seo a leanas an fhoirm seo a chomhlánú:</a:t>
            </a:r>
          </a:p>
          <a:p>
            <a:pPr marL="822325" lvl="1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Treoirchomhairleoir</a:t>
            </a:r>
          </a:p>
          <a:p>
            <a:pPr marL="822325" lvl="1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Múinteoir Tacaíochta Foghlama</a:t>
            </a:r>
          </a:p>
          <a:p>
            <a:pPr marL="822325" lvl="1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Ceann Bliana</a:t>
            </a:r>
          </a:p>
          <a:p>
            <a:pPr marL="822325" lvl="1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Múinteoir Cuartaíochta nó</a:t>
            </a:r>
          </a:p>
          <a:p>
            <a:pPr marL="822325" lvl="1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Príomhoide/Leas-Phríomhoide</a:t>
            </a:r>
          </a:p>
          <a:p>
            <a:pPr marL="342900" indent="-34290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MÓR </a:t>
            </a:r>
            <a:r>
              <a:rPr lang="ga-ie" sz="2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fhoirm a bheith sínithe agus stampáilte ag Príomhoide/Leas-Phríomhoide na scoile.</a:t>
            </a:r>
          </a:p>
          <a:p>
            <a:pPr marL="342900" indent="-34290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mór í a chur ar ais chuig an CAO faoin </a:t>
            </a:r>
            <a:r>
              <a:rPr lang="ga-ie" sz="2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Márta 2024</a:t>
            </a: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65125" indent="-365125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11041805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B:  Ráiteas Tionchair Oideachais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26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132" y="1036681"/>
            <a:ext cx="11575215" cy="430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 fíorú ann ar do mhíchumas agus cabhraíonn sé tacaíochtaí 3ú leibhéal a chinneadh. </a:t>
            </a:r>
          </a:p>
          <a:p>
            <a:pPr marL="800100" lvl="1" indent="-34290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féidir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tuairisc atá ann cheana féin </a:t>
            </a:r>
            <a:r>
              <a:rPr lang="ga-ie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chur ar fáil</a:t>
            </a:r>
            <a:r>
              <a:rPr lang="ga-IE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b="1" dirty="0">
                <a:solidFill>
                  <a:srgbClr val="E941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800100" lvl="1" indent="-34290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Comhlánaigh Cuid C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Foirm Fianaise ar Mhíchumas 2024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Faigh an fhoirm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comhlánaithe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sínithe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agus 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stampáilte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 an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ngairmí cuí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éineacht lena gcárta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gnó</a:t>
            </a: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nó páipéar ceannteidil.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endParaRPr lang="en-GB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Iarrtar ar iarratasóirí ag a bhfuil</a:t>
            </a:r>
            <a:r>
              <a:rPr lang="ga-ie" sz="1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Disléicse/Deacrachtaí Suntasacha Litearthachta </a:t>
            </a:r>
            <a:r>
              <a:rPr lang="ga-ie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 </a:t>
            </a:r>
            <a:r>
              <a:rPr lang="ga-ie" sz="1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Dioscalcúile/Deacrachtaí Suntasacha Uimhearthachta</a:t>
            </a:r>
            <a:r>
              <a:rPr lang="ga-ie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1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measúnú iomlán síceolaíochta</a:t>
            </a:r>
            <a:r>
              <a:rPr lang="ga-ie" sz="1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chur ar fáil maidir le haois ar bith agus atá comhlánaithe ag síceolaí atá cáilithe go cuí in ionad na Foirme Fianaise ar Mhíchumas i gCuid C. Nuair a dhéanann siad iarratas faoin gcatagóir Disléicse/ Deacrachtaí Suntasacha Litearthachta, ba chóir d’iarratasóirí nach bhfuil Tuairisc Mheasúnaithe Síceolaíochta acu ar a sainaithnítear an Disléicse Cuid D a chur isteach. </a:t>
            </a:r>
            <a:endParaRPr lang="en-IE" sz="14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endParaRPr lang="en-IE" sz="9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C:  Fianaise ar Mhíchumas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649" y="5480425"/>
            <a:ext cx="10683142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rtl="0">
              <a:spcBef>
                <a:spcPts val="200"/>
              </a:spcBef>
              <a:defRPr/>
            </a:pP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Fíorú Dochtúr Teaghlaigh</a:t>
            </a:r>
          </a:p>
          <a:p>
            <a:pPr lvl="1" rtl="0">
              <a:spcBef>
                <a:spcPts val="200"/>
              </a:spcBef>
              <a:defRPr/>
            </a:pP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D’fhéadfadh go mbeadh do dhochtúir in ann Cuid C Fianaise ar Mhíchumas a chomhlánú, má tá an t-eolas cuí ar chomhad aige nó aici ón gComhairleoir/Speisialtóir.</a:t>
            </a:r>
          </a:p>
          <a:p>
            <a:pPr algn="ctr" rtl="0"/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40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649" y="1588632"/>
            <a:ext cx="10683142" cy="410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Aois Tuarascálacha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 sé tábhachtach a thabhairt faoi deara nach mór d’iarratasóirí a dhéanann iarratas faoi na catagóirí míchumais seo a leanas </a:t>
            </a: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tuairisc a chur ar fáil atá níos lú ná 3 bliana d’aois, </a:t>
            </a:r>
            <a:r>
              <a:rPr lang="ga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é sin  dáta tar éis </a:t>
            </a:r>
            <a:r>
              <a:rPr lang="ga-ie" sz="2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1 Feabhra 2021.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endParaRPr lang="en-IE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Neamhord Easnaimh Airde/Neamhord Hipirghníomhaíochta an Easnaimh Airde (ADD/ADHD)</a:t>
            </a:r>
          </a:p>
          <a:p>
            <a:pPr marL="800100" lvl="1" indent="-34290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Riocht Meabhairshláinte</a:t>
            </a:r>
          </a:p>
          <a:p>
            <a:pPr marL="800100" lvl="1" indent="-34290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Tinneas Suntasach Leanúnach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C:  Fianaise ar Mhíchumas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96" y="1107522"/>
            <a:ext cx="11440104" cy="5072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Measúnú Síceolaíochta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mór d’iarratasóirí ag a bhfuil</a:t>
            </a:r>
            <a:r>
              <a:rPr lang="ga-ie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Deacrachtaí Suntasacha Disléicse/litearthachta nó Dioscalcúile/Deacrachtaí Suntasacha Uimhearthachta </a:t>
            </a:r>
            <a:r>
              <a:rPr lang="ga-i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Tuairisc Mheasúnaithe Síceolaíochta iomlán a chur ar fáil maidir le haois ar bith, arna chomhlánú ag síceolaí. 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Nuair a dhéanann siad iarratas faoin gcatagóir Disléicse/ Deacrachtaí Suntasacha Litearthachta, ba chóir d’iarratasóirí nach bhfuil Tuairisc Mheasúnaithe Síceolaíochta acu ar a sainaithnítear an Disléicse Cuid D a chur isteach: Ráiteas Scoile ag tacú lena n-iarratas. </a:t>
            </a:r>
            <a:endParaRPr lang="en-GB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AGUS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MÓR d’iarratasóirí ag a bhfuil Disléicse/Deacrachtaí Suntasacha Litearthachta  dhá scór gnóthachtála litearthachta ag an 10ú peircintíl nó faoina bhun (Scór Caighdeánach 81 nó níos lú) a bheith acu chomh maith.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endParaRPr lang="en-GB" sz="15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sz="15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MÓR d’iarratasóirí ag bhfuil Dioscalcúile/Deacrachtaí Suntasacha Uimhearthachta acu scór gnóthachtála uimhearthachta amháin a bheith acu ag an 10ú peircintíl nó faoina bhun (Scór Caighdeánach 81 nó níos lú).</a:t>
            </a:r>
            <a:r>
              <a:rPr lang="ga-ie" sz="15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C:  Fianaise ar Mhíchumas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949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96" y="1107522"/>
            <a:ext cx="1144010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lean</a:t>
            </a:r>
            <a:r>
              <a:rPr lang="ga-i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Féadfaidh na scóir ghnóthachtála seo teacht ó cheann amháin (nó ó mheascán) de na foinsí seo a leanas:</a:t>
            </a:r>
          </a:p>
          <a:p>
            <a:pPr lvl="3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Scóir ó thástáil ghnóthachtála scoilbhunaithe</a:t>
            </a:r>
          </a:p>
          <a:p>
            <a:pPr lvl="3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Scóir ó thástálacha gnóthachtála a rinne síceolaí.</a:t>
            </a:r>
          </a:p>
          <a:p>
            <a:pPr lvl="3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mór an tástáil a bheith déanta tar éis an</a:t>
            </a:r>
            <a:r>
              <a:rPr lang="ga-ie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Feabhra 2022 </a:t>
            </a:r>
            <a:r>
              <a:rPr lang="ga-i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agus ní mór do gach iarratasóir EIS comhlánaithe ag a scoil a chur isteach.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C:  Fianaise ar Mhíchumas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34" y="1638849"/>
            <a:ext cx="1068314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Seiceáil an t-eolas maidir le fianaise a chur ar fáil maidir le do mhíchumas ar 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www.accesscollege.ie/dare/providing-evidence-of-your-disability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8704627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C:  Fianaise ar Mhíchumas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337" y="3557330"/>
            <a:ext cx="9174756" cy="133369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mór duit doiciméid Fianaise ar Mhíchumas a chur sa phost chuig an CAO faoin </a:t>
            </a:r>
            <a:r>
              <a:rPr lang="ga-ie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Márta 2024</a:t>
            </a: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Coinnigh cóip de na doiciméid go léir a sheolann tú chuig an CAO.</a:t>
            </a:r>
          </a:p>
        </p:txBody>
      </p:sp>
    </p:spTree>
    <p:extLst>
      <p:ext uri="{BB962C8B-B14F-4D97-AF65-F5344CB8AC3E}">
        <p14:creationId xmlns:p14="http://schemas.microsoft.com/office/powerpoint/2010/main" val="909184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21" y="1519786"/>
            <a:ext cx="10683142" cy="26421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Má tá iarratas á dhéanamh agat faoin gCatagóir Disléicse/Deacrachtaí Suntasacha Litearthachta ach MURA bhfuil Tuarascáil Measúnaithe Síceolaíochta agat ar a sainaithnítear an Disléicse, ansin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alibri" panose="020F0502020204030204"/>
              <a:ea typeface="Tahoma"/>
              <a:cs typeface="Calibri" panose="020F0502020204030204"/>
            </a:endParaRP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Cuir isteach Cuid D: Ráiteas Scoile.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Cinntigh go bhfuil sé seo sínithe agus stampáilte ag an bhfoireann chuí i do scoil.</a:t>
            </a: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endParaRPr lang="en-GB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rtl="0">
              <a:lnSpc>
                <a:spcPct val="150000"/>
              </a:lnSpc>
              <a:spcBef>
                <a:spcPts val="200"/>
              </a:spcBef>
              <a:defRPr/>
            </a:pPr>
            <a:r>
              <a:rPr lang="ga-ie" dirty="0">
                <a:latin typeface="Tahoma"/>
                <a:ea typeface="Tahoma"/>
                <a:cs typeface="Tahoma"/>
              </a:rPr>
              <a:t>http://accesscollege.ie/dare/making-an-application/handbooks-forms/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29337" y="97694"/>
            <a:ext cx="7805342" cy="1009828"/>
          </a:xfrm>
          <a:prstGeom prst="rect">
            <a:avLst/>
          </a:prstGeom>
        </p:spPr>
        <p:txBody>
          <a:bodyPr wrap="none" lIns="91440" tIns="45720" rIns="91440" bIns="45720" rtlCol="0" anchor="t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Cuid D:  Ráiteas Scoile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154" y="4742726"/>
            <a:ext cx="9875809" cy="4514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5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ga-ie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mór duit Cuid D a chur sa phost chuig an CAO faoin </a:t>
            </a:r>
            <a:r>
              <a:rPr lang="ga-ie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Márta 2024</a:t>
            </a:r>
            <a:r>
              <a:rPr lang="ga-ie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9094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ga-ie" sz="1600"/>
              <a:t>  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76727" y="1572908"/>
            <a:ext cx="1108853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Féach go </a:t>
            </a:r>
            <a:r>
              <a:rPr lang="ga-ie" sz="2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cúramach</a:t>
            </a: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 Lámhleabhar DARE le do thuismitheoirí/caomhnóirí.</a:t>
            </a:r>
          </a:p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Roghnaigh </a:t>
            </a:r>
            <a:r>
              <a:rPr lang="ga-ie" sz="20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mian ar Cheist 1 ar an SIF </a:t>
            </a:r>
            <a:r>
              <a:rPr lang="ga-ie" sz="20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roimh </a:t>
            </a:r>
            <a:r>
              <a:rPr lang="ga-ie" sz="20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5pm ar 1 Márta.</a:t>
            </a:r>
          </a:p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Cinntigh go labhraíonn tú le do Mhúinteoir go luath faoin Ráiteas Tionchair Oideachais.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68578" y="3346621"/>
            <a:ext cx="1121857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220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Iarr na doiciméid tacaíochta riachtanacha go luath.</a:t>
            </a:r>
          </a:p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220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Seol cóipeanna ardchaighdeáin de gach leathanach de na doiciméid chearta.</a:t>
            </a:r>
          </a:p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220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Cuir isteach na doiciméid tacaíochta go léir a iarrtar faoin </a:t>
            </a:r>
            <a:r>
              <a:rPr lang="ga-ie" sz="2200" b="1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Márta</a:t>
            </a:r>
            <a:r>
              <a:rPr lang="ga-ie" sz="2200">
                <a:solidFill>
                  <a:srgbClr val="230C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rtl="0">
              <a:lnSpc>
                <a:spcPct val="150000"/>
              </a:lnSpc>
              <a:spcBef>
                <a:spcPct val="20000"/>
              </a:spcBef>
            </a:pPr>
            <a:endParaRPr lang="en-IE" sz="1000" dirty="0">
              <a:solidFill>
                <a:srgbClr val="230C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6727" y="5383069"/>
            <a:ext cx="4861315" cy="103900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Coinnigh an cruthúnas ar phostas.</a:t>
            </a:r>
          </a:p>
          <a:p>
            <a:pPr marL="285750" indent="-28575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ga-ie" sz="2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Spriocdhátaí!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3257623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Leideanna Cabhracha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84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03390" y="1916115"/>
            <a:ext cx="8850312" cy="4371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60400" indent="-660400" defTabSz="457200" rtl="0">
              <a:lnSpc>
                <a:spcPct val="80000"/>
              </a:lnSpc>
              <a:spcBef>
                <a:spcPct val="20000"/>
              </a:spcBef>
              <a:defRPr/>
            </a:pPr>
            <a:r>
              <a:rPr lang="ga-ie" sz="1600"/>
              <a:t>   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76727" y="1572908"/>
            <a:ext cx="1108853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Cuid C den Fhoirm (Fianaise ar Mhíchumas) comhlánaithe ag an Dochtúir Teaghlaigh </a:t>
            </a:r>
            <a:r>
              <a:rPr lang="ga-ie" sz="2000" b="1" u="sng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ACH</a:t>
            </a: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gan an chóip riachtanach den tuairisc ón ngairmí cuí a dheimhnigh an diagnóis curtha ar fáil.</a:t>
            </a:r>
          </a:p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Tuairiscí as dáta</a:t>
            </a:r>
          </a:p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Tuairiscí nach ndeimhníonn an lia comhairleach iontu an diagnóis riochta</a:t>
            </a:r>
          </a:p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Gairmí mícheart ag comhlánú Cuid C den fhoirm nó den Tuairisc Fianaise ar Mhíchumas</a:t>
            </a:r>
          </a:p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Sonraí tástála in easnamh (mar shampla ainm na tástála, dáta nó cé a rinne an tástáil)</a:t>
            </a:r>
          </a:p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IE" sz="2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rtl="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ga-ie" sz="2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Dearmad déanta Ceist 1 den Fhoirm Faisnéise Breise a chomhlánú faoi 17:00 ar 1 Márta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767" y="152754"/>
            <a:ext cx="10806163" cy="73058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32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Botúin Choitianta a </a:t>
            </a:r>
            <a:r>
              <a:rPr lang="ga-IE" sz="32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imríonn tionchar </a:t>
            </a:r>
            <a:r>
              <a:rPr lang="ga-ie" sz="32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Cháilitheacht DARE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3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923718" y="339956"/>
            <a:ext cx="3735671" cy="3187700"/>
          </a:xfrm>
          <a:prstGeom prst="wedgeEllipseCallout">
            <a:avLst>
              <a:gd name="adj1" fmla="val 26974"/>
              <a:gd name="adj2" fmla="val 67679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IE" sz="3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3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rtl="0"/>
            <a:r>
              <a:rPr lang="ga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Cén chaoi
lena bhfaighidh </a:t>
            </a:r>
          </a:p>
          <a:p>
            <a:pPr algn="ctr" rtl="0"/>
            <a:r>
              <a:rPr lang="ga-ie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 </a:t>
            </a:r>
          </a:p>
          <a:p>
            <a:pPr algn="ctr" rtl="0"/>
            <a:r>
              <a:rPr lang="ga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áit?</a:t>
            </a:r>
            <a:endParaRPr lang="ga-IE" sz="3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0"/>
            <a:endParaRPr lang="en-IE" sz="3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36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382322" y="2618044"/>
            <a:ext cx="3544056" cy="2722415"/>
          </a:xfrm>
          <a:prstGeom prst="wedgeEllipseCallout">
            <a:avLst>
              <a:gd name="adj1" fmla="val -28000"/>
              <a:gd name="adj2" fmla="val 51771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ga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Cén chaoi lena</a:t>
            </a:r>
            <a:r>
              <a:rPr lang="ga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ndéanfaidh </a:t>
            </a:r>
          </a:p>
          <a:p>
            <a:pPr algn="ctr" rtl="0"/>
            <a:r>
              <a:rPr lang="ga-ie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mise</a:t>
            </a:r>
            <a:r>
              <a:rPr lang="ga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 rtl="0"/>
            <a:r>
              <a:rPr lang="ga-ie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iarratas?</a:t>
            </a:r>
          </a:p>
          <a:p>
            <a:pPr lvl="0" algn="ctr" rtl="0"/>
            <a:endParaRPr lang="en-IE" sz="12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99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0" y="1831385"/>
            <a:ext cx="10515600" cy="4351338"/>
          </a:xfrm>
        </p:spPr>
        <p:txBody>
          <a:bodyPr rtlCol="0">
            <a:normAutofit/>
          </a:bodyPr>
          <a:lstStyle/>
          <a:p>
            <a:pPr rtl="0"/>
            <a:endParaRPr lang="en-US" sz="3600" dirty="0">
              <a:latin typeface="Myriad Pro" pitchFamily="34" charset="0"/>
            </a:endParaRPr>
          </a:p>
          <a:p>
            <a:pPr rtl="0"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7641" y="4089811"/>
            <a:ext cx="647700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 rtl="0">
              <a:buClr>
                <a:srgbClr val="0070C0"/>
              </a:buClr>
            </a:pPr>
            <a:r>
              <a:rPr lang="ga-ie" sz="100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 rtl="0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862" y="905"/>
            <a:ext cx="5363969" cy="115416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 isteach ar an deontas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94264" y="1391512"/>
            <a:ext cx="866729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0">
              <a:buClr>
                <a:srgbClr val="0070C0"/>
              </a:buClr>
            </a:pPr>
            <a:r>
              <a:rPr lang="ga-ie" sz="480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 hé</a:t>
            </a:r>
            <a:r>
              <a:rPr lang="ga-ie" sz="4800" b="1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DARE</a:t>
            </a:r>
            <a:r>
              <a:rPr lang="ga-ie" sz="480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0" algn="ctr" rtl="0">
              <a:buClr>
                <a:srgbClr val="0070C0"/>
              </a:buClr>
            </a:pPr>
            <a:r>
              <a:rPr lang="ga-ie" sz="4800">
                <a:solidFill>
                  <a:srgbClr val="32295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deontas SUSI.</a:t>
            </a:r>
          </a:p>
          <a:p>
            <a:pPr lvl="0" algn="ctr" rtl="0">
              <a:buClr>
                <a:srgbClr val="0070C0"/>
              </a:buClr>
            </a:pPr>
            <a:r>
              <a:rPr lang="ga-ie" sz="1000">
                <a:solidFill>
                  <a:srgbClr val="32295A"/>
                </a:solidFill>
                <a:latin typeface="Myriad Pro" pitchFamily="34" charset="0"/>
              </a:rPr>
              <a:t> 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7522" y="3631355"/>
            <a:ext cx="9656956" cy="2308324"/>
          </a:xfrm>
          <a:prstGeom prst="rect">
            <a:avLst/>
          </a:prstGeom>
          <a:solidFill>
            <a:srgbClr val="32295A"/>
          </a:solidFill>
        </p:spPr>
        <p:txBody>
          <a:bodyPr wrap="square" rtlCol="0">
            <a:spAutoFit/>
          </a:bodyPr>
          <a:lstStyle/>
          <a:p>
            <a:pPr lvl="0" algn="ctr" rtl="0">
              <a:lnSpc>
                <a:spcPct val="150000"/>
              </a:lnSpc>
              <a:buClr>
                <a:srgbClr val="0070C0"/>
              </a:buClr>
            </a:pPr>
            <a:r>
              <a:rPr lang="ga-ie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 dhéanann tú iarratas ar DARE , </a:t>
            </a:r>
          </a:p>
          <a:p>
            <a:pPr lvl="0" algn="ctr" rtl="0">
              <a:lnSpc>
                <a:spcPct val="150000"/>
              </a:lnSpc>
              <a:buClr>
                <a:srgbClr val="0070C0"/>
              </a:buClr>
            </a:pPr>
            <a:r>
              <a:rPr lang="ga-ie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 chóir duit iarratas a dhéanamh chuig SUSI freisin </a:t>
            </a:r>
          </a:p>
          <a:p>
            <a:pPr lvl="0" algn="ctr" rtl="0">
              <a:lnSpc>
                <a:spcPct val="150000"/>
              </a:lnSpc>
              <a:buClr>
                <a:srgbClr val="0070C0"/>
              </a:buClr>
            </a:pPr>
            <a:r>
              <a:rPr lang="ga-ie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 cheapann tú go bhfuil tú incháilithe</a:t>
            </a:r>
            <a:r>
              <a:rPr lang="ga-ie" sz="3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53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endParaRPr lang="en-US" sz="3600" dirty="0">
              <a:latin typeface="Myriad Pro" pitchFamily="34" charset="0"/>
            </a:endParaRPr>
          </a:p>
          <a:p>
            <a:pPr rtl="0"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4581" y="296694"/>
            <a:ext cx="1276350" cy="771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293" y="1362300"/>
            <a:ext cx="10034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sz="24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Náisiúntacht:</a:t>
            </a:r>
            <a:r>
              <a:rPr lang="ga-ie" sz="240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2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Saoránaigh Éireannacha, AE, LEE, Eilvéiseacha nó a bhfuil cead sainiúil acu fanacht sa Stát.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sz="24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Cónaitheacht: </a:t>
            </a:r>
            <a:r>
              <a:rPr lang="ga-ie" sz="2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bliana as 5 bliana anuas in Éirinn, san AE, san LEE nó san Eilvéis.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sz="24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Forchéimniú</a:t>
            </a:r>
            <a:r>
              <a:rPr lang="ga-ie" sz="2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 oideachas – leibhéil CNC 5-10.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sz="24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Coláiste/Cúrsa Ceadaithe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sz="2400" b="1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Ioncam 'Inríofa' </a:t>
            </a:r>
            <a:r>
              <a:rPr lang="ga-ie" sz="2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(Rang – Cleithiúnach/Neamhspleách)</a:t>
            </a:r>
            <a:r>
              <a:rPr lang="ga-ie" sz="2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		</a:t>
            </a:r>
            <a:r>
              <a:rPr lang="ga-ie" sz="16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www.susi.ie/undergraduate-income-threshold-and-grant-award-rates/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3258" y="34494"/>
            <a:ext cx="7491153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Bunchritéir Cháilitheachta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438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821" y="305128"/>
            <a:ext cx="1276350" cy="7715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81961" y="4089810"/>
            <a:ext cx="647700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lvl="0" algn="ctr" rtl="0">
              <a:buClr>
                <a:srgbClr val="0070C0"/>
              </a:buClr>
            </a:pPr>
            <a:r>
              <a:rPr lang="ga-ie" sz="1000">
                <a:solidFill>
                  <a:schemeClr val="bg1"/>
                </a:solidFill>
                <a:latin typeface="Myriad Pro" pitchFamily="34" charset="0"/>
              </a:rPr>
              <a:t> </a:t>
            </a:r>
          </a:p>
          <a:p>
            <a:pPr lvl="0" algn="ctr" rtl="0">
              <a:buClr>
                <a:srgbClr val="0070C0"/>
              </a:buClr>
            </a:pPr>
            <a:endParaRPr lang="en-US" sz="1000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4473" y="1437015"/>
            <a:ext cx="10845977" cy="2786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Féach an suíomh idirlín: </a:t>
            </a:r>
            <a:r>
              <a:rPr lang="ga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www.susi.ie </a:t>
            </a:r>
            <a:br>
              <a:rPr lang="en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ga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ga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Úsáid Áiritheoir Incháilitheachta</a:t>
            </a:r>
            <a:r>
              <a:rPr lang="ga-ie" sz="240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Foirm CAO: </a:t>
            </a:r>
            <a:r>
              <a:rPr lang="ga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Cuir tic leis an rogha SUSI chun do ghlacadh coláiste a roinnt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Déan iarratas go luath: </a:t>
            </a:r>
            <a:r>
              <a:rPr lang="ga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Aibreán 2024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sz="24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doiciméid a iarrtar a sheoladh ar ais: </a:t>
            </a:r>
            <a:r>
              <a:rPr lang="ga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comhlánaithe agus in</a:t>
            </a:r>
            <a:r>
              <a:rPr lang="en-GB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2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</a:t>
            </a:r>
          </a:p>
        </p:txBody>
      </p:sp>
      <p:sp>
        <p:nvSpPr>
          <p:cNvPr id="4" name="Rectangle 3"/>
          <p:cNvSpPr/>
          <p:nvPr/>
        </p:nvSpPr>
        <p:spPr>
          <a:xfrm>
            <a:off x="5930689" y="4285849"/>
            <a:ext cx="5643979" cy="216982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Suíomh idirlín: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 www.susi.ie</a:t>
            </a: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Ríomhphost: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support@susi.ie</a:t>
            </a: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com/susisupport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Twitter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com/susihelpdesk</a:t>
            </a:r>
            <a:endParaRPr lang="en-I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ga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Deasc chabhrach fóin</a:t>
            </a:r>
            <a:r>
              <a:rPr lang="ga-ie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ga-i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0818 888 777</a:t>
            </a:r>
          </a:p>
        </p:txBody>
      </p:sp>
      <p:sp>
        <p:nvSpPr>
          <p:cNvPr id="27" name="Pentagon 26"/>
          <p:cNvSpPr/>
          <p:nvPr/>
        </p:nvSpPr>
        <p:spPr>
          <a:xfrm>
            <a:off x="745111" y="4474780"/>
            <a:ext cx="4440468" cy="765471"/>
          </a:xfrm>
          <a:prstGeom prst="homePlate">
            <a:avLst/>
          </a:prstGeom>
          <a:solidFill>
            <a:srgbClr val="230C7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ga-ie" sz="3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Déan teagmháil le SUSI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7400" y="100985"/>
            <a:ext cx="7491153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SUSI: Bunchritéir Cháilitheachta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555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3309" y="166275"/>
            <a:ext cx="7058343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Amlínte DARE agus HEAR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076083"/>
              </p:ext>
            </p:extLst>
          </p:nvPr>
        </p:nvGraphicFramePr>
        <p:xfrm>
          <a:off x="383309" y="1335102"/>
          <a:ext cx="11008591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4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1" u="none" strike="noStrike" cap="none" normalizeH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Dáta deiridh DARE &amp; HEAR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1" u="none" strike="noStrike" cap="none" normalizeH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Márta 2024 ag 17:00</a:t>
                      </a:r>
                      <a:endParaRPr kumimoji="0" lang="en-IE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0" u="none" strike="noStrike" cap="none" normalizeH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Dáta deiridh na ndoiciméad tacaíochta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0" u="none" strike="noStrike" cap="none" normalizeH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Márta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0" u="none" strike="noStrike" cap="none" normalizeH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Fógra incháilitheachta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0" u="none" strike="noStrike" cap="none" normalizeH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Deireadh mhí an Mheithimh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FF99">
                        <a:alpha val="7372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0" u="none" strike="noStrike" cap="none" normalizeH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Iarratas ar Athbhreithniú agus Achomhairc 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0" u="none" strike="noStrike" cap="none" normalizeH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 luath i mí Iúil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0" u="none" strike="noStrike" cap="none" normalizeH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Tairiscintí HEAR/DARE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0" u="none" strike="noStrike" cap="none" normalizeH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Lúnasa 2024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0" u="none" strike="noStrike" cap="none" normalizeH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Seisiúin Treorach an Choláiste</a:t>
                      </a:r>
                      <a:endParaRPr kumimoji="0" lang="en-IE" sz="2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2000" b="0" u="none" strike="noStrike" cap="none" normalizeH="0" dirty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Deireadh Lúnasa/Luath i mí Mheán Fómhair 2024</a:t>
                      </a:r>
                      <a:endParaRPr kumimoji="0" lang="en-IE" sz="20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rtl="0"/>
                      <a:endParaRPr lang="en-GB" sz="20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5625972" y="2963483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610806" y="3661257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629464" y="4398099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614958" y="5115243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A865757-5D99-08B3-2150-B64891BC8E41}"/>
              </a:ext>
            </a:extLst>
          </p:cNvPr>
          <p:cNvSpPr/>
          <p:nvPr/>
        </p:nvSpPr>
        <p:spPr>
          <a:xfrm>
            <a:off x="5626158" y="2276907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F7D9108-72D5-A73D-5191-D57F17572637}"/>
              </a:ext>
            </a:extLst>
          </p:cNvPr>
          <p:cNvSpPr/>
          <p:nvPr/>
        </p:nvSpPr>
        <p:spPr>
          <a:xfrm>
            <a:off x="5628236" y="1538955"/>
            <a:ext cx="232228" cy="232229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01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6532706" y="1654428"/>
            <a:ext cx="4338666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indent="990600" rtl="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ga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Cuir isteach é!</a:t>
            </a:r>
          </a:p>
          <a:p>
            <a:pPr indent="990600" rtl="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 rtl="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ga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Seiceáil é!</a:t>
            </a:r>
          </a:p>
          <a:p>
            <a:pPr indent="990600" rtl="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Arial" panose="020B0604020202020204" pitchFamily="34" charset="0"/>
              <a:ea typeface="ヒラギノ角ゴ Pro W3" charset="-128"/>
              <a:cs typeface="Arial" panose="020B0604020202020204" pitchFamily="34" charset="0"/>
            </a:endParaRPr>
          </a:p>
          <a:p>
            <a:pPr indent="990600" rtl="0">
              <a:spcBef>
                <a:spcPct val="50000"/>
              </a:spcBef>
              <a:buClr>
                <a:srgbClr val="993366"/>
              </a:buClr>
              <a:buSzPct val="150000"/>
              <a:buFont typeface="Wingdings" pitchFamily="2" charset="2"/>
              <a:buChar char="þ"/>
            </a:pPr>
            <a:r>
              <a:rPr lang="ga-ie" sz="3600" dirty="0">
                <a:latin typeface="Arial" panose="020B0604020202020204" pitchFamily="34" charset="0"/>
                <a:ea typeface="ヒラギノ角ゴ Pro W3" charset="-128"/>
                <a:cs typeface="Arial" panose="020B0604020202020204" pitchFamily="34" charset="0"/>
              </a:rPr>
              <a:t>Seol é!</a:t>
            </a:r>
          </a:p>
          <a:p>
            <a:pPr indent="990600" rtl="0">
              <a:spcBef>
                <a:spcPct val="50000"/>
              </a:spcBef>
              <a:buClr>
                <a:srgbClr val="FF9900"/>
              </a:buClr>
              <a:buSzPct val="150000"/>
              <a:buFont typeface="Wingdings" pitchFamily="2" charset="2"/>
              <a:buChar char="þ"/>
            </a:pPr>
            <a:endParaRPr lang="en-IE" sz="3600" dirty="0">
              <a:latin typeface="Myriad Pro" pitchFamily="34" charset="0"/>
              <a:ea typeface="ヒラギノ角ゴ Pro W3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24634" r="11963" b="23219"/>
          <a:stretch/>
        </p:blipFill>
        <p:spPr>
          <a:xfrm>
            <a:off x="436806" y="1449645"/>
            <a:ext cx="5387491" cy="1754547"/>
          </a:xfrm>
          <a:prstGeom prst="homePlat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2" t="22725" b="21335"/>
          <a:stretch/>
        </p:blipFill>
        <p:spPr>
          <a:xfrm>
            <a:off x="429108" y="3776541"/>
            <a:ext cx="5501791" cy="1955799"/>
          </a:xfrm>
          <a:prstGeom prst="homePlate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Cuimhnigh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735337"/>
            <a:ext cx="12192000" cy="12266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17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60884" y="4193240"/>
            <a:ext cx="11054300" cy="1476751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pPr lvl="0" algn="ctr" rtl="0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r>
              <a:rPr lang="ga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gcás iarratasóirí atá incháilithe le haghaidh DARE agus HEAR, tabharfaidh na coláistí tús áite dóibh agus iad ag leithdháileadh áiteanna le pointí laghdaithe.</a:t>
            </a:r>
            <a:endParaRPr lang="en-GB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0">
              <a:lnSpc>
                <a:spcPct val="150000"/>
              </a:lnSpc>
              <a:spcBef>
                <a:spcPct val="50000"/>
              </a:spcBef>
              <a:buClr>
                <a:srgbClr val="993366"/>
              </a:buClr>
              <a:buSzPct val="150000"/>
            </a:pPr>
            <a:endParaRPr lang="ga-ie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767" y="152754"/>
            <a:ext cx="3012363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Cuimhnigh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220" y="1727200"/>
            <a:ext cx="9681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ga-ie" sz="3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féidir iarratas a dhéanamh ar an dá cheann </a:t>
            </a:r>
            <a:br>
              <a:rPr lang="en-IE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IE" sz="1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ga-ie" sz="8000" b="1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 &amp; HEAR</a:t>
            </a:r>
            <a:endParaRPr lang="en-GB" sz="80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754469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7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0595" y="1600202"/>
            <a:ext cx="8915400" cy="4525963"/>
          </a:xfrm>
        </p:spPr>
        <p:txBody>
          <a:bodyPr rtlCol="0">
            <a:normAutofit/>
          </a:bodyPr>
          <a:lstStyle/>
          <a:p>
            <a:pPr rtl="0"/>
            <a:endParaRPr lang="en-US" sz="3600" dirty="0">
              <a:latin typeface="Myriad Pro" pitchFamily="34" charset="0"/>
            </a:endParaRPr>
          </a:p>
          <a:p>
            <a:pPr rtl="0">
              <a:buClr>
                <a:srgbClr val="0070C0"/>
              </a:buClr>
              <a:buFont typeface="Arial" pitchFamily="34" charset="0"/>
              <a:buChar char="•"/>
            </a:pPr>
            <a:endParaRPr lang="en-US" sz="2600" dirty="0">
              <a:latin typeface="Myriad Pro" pitchFamily="34" charset="0"/>
            </a:endParaRPr>
          </a:p>
          <a:p>
            <a:pPr rtl="0">
              <a:buClr>
                <a:srgbClr val="0070C0"/>
              </a:buClr>
              <a:buNone/>
            </a:pPr>
            <a:endParaRPr lang="en-US" sz="2600" dirty="0">
              <a:latin typeface="Myriad Pr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309" y="166275"/>
            <a:ext cx="10636245" cy="96994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4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Tuilleadh Eolais: </a:t>
            </a:r>
            <a:r>
              <a:rPr lang="ga-ie" sz="4400" b="1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BA8BF1-4A93-A455-AFB1-C747C4BE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08" y="1159103"/>
            <a:ext cx="10288436" cy="52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349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767" y="152754"/>
            <a:ext cx="5245347" cy="207165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Iarratas Fíorúil </a:t>
            </a:r>
            <a:br>
              <a:rPr lang="en-GB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ga-ie" sz="46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Laethanta Eolais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215" y="2842322"/>
            <a:ext cx="4988000" cy="267765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ga-ie"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 Sathairn </a:t>
            </a:r>
          </a:p>
          <a:p>
            <a:pPr algn="ctr" rtl="0"/>
            <a:r>
              <a:rPr lang="ga-ie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Eanáir</a:t>
            </a:r>
          </a:p>
          <a:p>
            <a:pPr algn="ctr" rtl="0"/>
            <a:r>
              <a:rPr lang="ga-ie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2024</a:t>
            </a:r>
          </a:p>
          <a:p>
            <a:pPr algn="ctr" rtl="0"/>
            <a:r>
              <a:rPr lang="ga-ie" sz="36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10r.n.–2i.n.</a:t>
            </a:r>
            <a:endParaRPr lang="en-GB" sz="8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6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767" y="152754"/>
            <a:ext cx="7367723" cy="115416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Toradh an Iarratais DARE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767" y="1621256"/>
            <a:ext cx="6447455" cy="44489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ga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Gheobhaidh tú </a:t>
            </a:r>
            <a:r>
              <a:rPr lang="ga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fógra ríomhphoist </a:t>
            </a:r>
            <a:r>
              <a:rPr lang="ga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faoi thoradh d’iarratas DARE nuair a bheidh scrúduithe na hArdteistiméireachta thart ag deireadh </a:t>
            </a:r>
            <a:r>
              <a:rPr lang="ga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mhí an Mheithimh.</a:t>
            </a:r>
          </a:p>
          <a:p>
            <a:pPr rtl="0">
              <a:lnSpc>
                <a:spcPct val="150000"/>
              </a:lnSpc>
            </a:pPr>
            <a:endParaRPr lang="en-IE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>
              <a:lnSpc>
                <a:spcPct val="150000"/>
              </a:lnSpc>
            </a:pPr>
            <a:r>
              <a:rPr lang="ga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Logáil isteach i d'iarratas CAO chun le féachaint ar</a:t>
            </a:r>
            <a:r>
              <a:rPr lang="en-GB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ga-ie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Thoradh d’Iarratais DARE</a:t>
            </a:r>
            <a:r>
              <a:rPr lang="ga-i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rtl="0">
              <a:lnSpc>
                <a:spcPct val="150000"/>
              </a:lnSpc>
            </a:pPr>
            <a:endParaRPr lang="en-IE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4"/>
            <a:ext cx="12192000" cy="1019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6" t="27178" r="16318" b="27177"/>
          <a:stretch/>
        </p:blipFill>
        <p:spPr>
          <a:xfrm>
            <a:off x="10716322" y="6217856"/>
            <a:ext cx="1248936" cy="4294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05BE22-67F6-BB88-E7C5-EF541F564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222" y="1938918"/>
            <a:ext cx="5263884" cy="38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6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46103" y="3351450"/>
            <a:ext cx="828040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lvl="4" rtl="0">
              <a:spcBef>
                <a:spcPct val="50000"/>
              </a:spcBef>
            </a:pPr>
            <a:r>
              <a:rPr lang="ga-ie" sz="3000" b="1">
                <a:latin typeface="+mj-lt"/>
                <a:ea typeface="ヒラギノ角ゴ Pro W3" charset="-128"/>
              </a:rPr>
              <a:t>	</a:t>
            </a:r>
            <a:r>
              <a:rPr lang="ga-ie" sz="3000">
                <a:latin typeface="Myriad Pro" pitchFamily="34" charset="0"/>
                <a:ea typeface="ヒラギノ角ゴ Pro W3" charset="-128"/>
              </a:rPr>
              <a:t>			  			</a:t>
            </a:r>
            <a:endParaRPr lang="en-IE" sz="3000" b="1" dirty="0">
              <a:latin typeface="+mj-lt"/>
              <a:ea typeface="ヒラギノ角ゴ Pro W3" charset="-128"/>
            </a:endParaRPr>
          </a:p>
          <a:p>
            <a:pPr lvl="4" rtl="0">
              <a:spcBef>
                <a:spcPct val="50000"/>
              </a:spcBef>
            </a:pPr>
            <a:r>
              <a:rPr lang="ga-ie" sz="3000" b="1">
                <a:latin typeface="+mj-lt"/>
                <a:ea typeface="ヒラギノ角ゴ Pro W3" charset="-128"/>
              </a:rPr>
              <a:t>							</a:t>
            </a:r>
          </a:p>
          <a:p>
            <a:pPr lvl="4" rtl="0">
              <a:spcBef>
                <a:spcPct val="50000"/>
              </a:spcBef>
            </a:pPr>
            <a:r>
              <a:rPr lang="ga-ie" sz="3000" b="1">
                <a:latin typeface="+mj-lt"/>
                <a:ea typeface="ヒラギノ角ゴ Pro W3" charset="-128"/>
              </a:rPr>
              <a:t>				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7959" b="19215"/>
          <a:stretch/>
        </p:blipFill>
        <p:spPr>
          <a:xfrm>
            <a:off x="3127916" y="1485934"/>
            <a:ext cx="2887228" cy="8811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/>
          <a:srcRect t="18202"/>
          <a:stretch/>
        </p:blipFill>
        <p:spPr>
          <a:xfrm>
            <a:off x="3179689" y="4321238"/>
            <a:ext cx="2546077" cy="102907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689" y="2619829"/>
            <a:ext cx="2039301" cy="1410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19675" y="1379444"/>
            <a:ext cx="494728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4" rtl="0">
              <a:spcBef>
                <a:spcPct val="50000"/>
              </a:spcBef>
            </a:pPr>
            <a:r>
              <a:rPr lang="ga-ie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cao.ie</a:t>
            </a:r>
          </a:p>
          <a:p>
            <a:pPr lvl="4" rtl="0">
              <a:spcBef>
                <a:spcPct val="50000"/>
              </a:spcBef>
            </a:pPr>
            <a:endParaRPr lang="en-IE" sz="3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4" rtl="0">
              <a:spcBef>
                <a:spcPct val="50000"/>
              </a:spcBef>
            </a:pPr>
            <a:r>
              <a:rPr lang="ga-ie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susi.ie</a:t>
            </a:r>
          </a:p>
          <a:p>
            <a:pPr lvl="4" rtl="0">
              <a:spcBef>
                <a:spcPct val="50000"/>
              </a:spcBef>
            </a:pPr>
            <a:r>
              <a:rPr lang="ga-ie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lvl="4" rtl="0">
              <a:spcBef>
                <a:spcPct val="50000"/>
              </a:spcBef>
            </a:pPr>
            <a:r>
              <a:rPr lang="ga-ie" sz="3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qualifax.ie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3309" y="166275"/>
            <a:ext cx="5508239" cy="100982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Tuilleadh eolais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92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611031" y="657303"/>
            <a:ext cx="5551771" cy="41275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rtl="0"/>
            <a:r>
              <a:rPr lang="ga-ie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 chuala </a:t>
            </a:r>
          </a:p>
          <a:p>
            <a:pPr algn="ctr" rtl="0"/>
            <a:r>
              <a:rPr lang="ga-ie" sz="4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tú faoi </a:t>
            </a:r>
          </a:p>
          <a:p>
            <a:pPr algn="ctr" rtl="0"/>
            <a:r>
              <a:rPr lang="ga-ie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DARE?</a:t>
            </a:r>
          </a:p>
          <a:p>
            <a:pPr lvl="0" algn="ctr" rtl="0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40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 rtl="0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993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3309" y="166275"/>
            <a:ext cx="4110421" cy="115416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Lean muid ar….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6754" y="2068891"/>
            <a:ext cx="9358030" cy="707886"/>
          </a:xfrm>
          <a:prstGeom prst="rect">
            <a:avLst/>
          </a:prstGeom>
          <a:solidFill>
            <a:srgbClr val="13223D"/>
          </a:solidFill>
        </p:spPr>
        <p:txBody>
          <a:bodyPr wrap="square" rtlCol="0">
            <a:spAutoFit/>
          </a:bodyPr>
          <a:lstStyle/>
          <a:p>
            <a:pPr rtl="0"/>
            <a:r>
              <a:rPr lang="ga-ie"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www.accesscollege.ie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1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B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3"/>
          <a:srcRect b="983"/>
          <a:stretch/>
        </p:blipFill>
        <p:spPr>
          <a:xfrm>
            <a:off x="3170775" y="824"/>
            <a:ext cx="5026910" cy="685717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951832" y="1884523"/>
            <a:ext cx="3494205" cy="3743086"/>
            <a:chOff x="3242046" y="1523925"/>
            <a:chExt cx="3494205" cy="3743086"/>
          </a:xfrm>
        </p:grpSpPr>
        <p:sp>
          <p:nvSpPr>
            <p:cNvPr id="18" name="TextBox 17"/>
            <p:cNvSpPr txBox="1"/>
            <p:nvPr/>
          </p:nvSpPr>
          <p:spPr>
            <a:xfrm>
              <a:off x="5310114" y="4920762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38506" y="3371475"/>
              <a:ext cx="133481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rtl="0">
                <a:buFontTx/>
                <a:buChar char="-"/>
              </a:pPr>
              <a:endParaRPr lang="en-IE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2046" y="3167922"/>
              <a:ext cx="196621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50000"/>
                </a:lnSpc>
              </a:pPr>
              <a:endParaRPr lang="en-IE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70566" y="1523925"/>
              <a:ext cx="14261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lnSpc>
                  <a:spcPct val="150000"/>
                </a:lnSpc>
              </a:pPr>
              <a:endParaRPr lang="en-I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47100" y="2560693"/>
              <a:ext cx="2203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ga-ie" sz="1100" b="1">
                  <a:latin typeface="Myriad Pro" pitchFamily="34" charset="0"/>
                </a:rPr>
                <a:t>           </a:t>
              </a:r>
              <a:endParaRPr lang="en-IE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8205992" y="970830"/>
            <a:ext cx="2570162" cy="6091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endParaRPr lang="en-US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AutoShape 2" descr="https://dl-web.dropbox.com/get/university%20photos/UCD%202012%20Photos/hi-res-1010_Campus_0011a.jpg?_subject_uid=343492578&amp;w=AAAC9TdwSFNCE1FA8ghSs2t-x5GxxuT_-MuQem_Un8WzmQ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IE"/>
          </a:p>
        </p:txBody>
      </p:sp>
      <p:sp>
        <p:nvSpPr>
          <p:cNvPr id="25" name="Rectangle 24"/>
          <p:cNvSpPr/>
          <p:nvPr/>
        </p:nvSpPr>
        <p:spPr>
          <a:xfrm>
            <a:off x="170765" y="-97885"/>
            <a:ext cx="7944804" cy="73058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3200" kern="0" dirty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Cén áit is féidir liom dul chun an choláiste?</a:t>
            </a:r>
          </a:p>
        </p:txBody>
      </p:sp>
      <p:sp>
        <p:nvSpPr>
          <p:cNvPr id="3" name="Line Callout 1 2"/>
          <p:cNvSpPr/>
          <p:nvPr/>
        </p:nvSpPr>
        <p:spPr>
          <a:xfrm>
            <a:off x="8013302" y="1993587"/>
            <a:ext cx="4100640" cy="3502161"/>
          </a:xfrm>
          <a:prstGeom prst="borderCallout1">
            <a:avLst>
              <a:gd name="adj1" fmla="val 46184"/>
              <a:gd name="adj2" fmla="val -416"/>
              <a:gd name="adj3" fmla="val 46772"/>
              <a:gd name="adj4" fmla="val -12712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Ollscoil Chathair Bhaile Átha Cliath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Institiúid Ealaíne, Deartha agus Teicneolaíochta Dhún Laoghaire 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Institiúid Oideachais Marino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Coláiste Náisiúnta Ealaíne is Deartha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Coláiste Náisiúnta na hÉireann 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Coláiste Ríoga na Máinlia in Éirinn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Coláiste na Tríonóide, Baile Átha Cliath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Ollscoil Teicneolaíochta Bhaile Átha Cliath 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Coláiste Ollscoile, Baile Átha Cliath</a:t>
            </a:r>
          </a:p>
        </p:txBody>
      </p:sp>
      <p:sp>
        <p:nvSpPr>
          <p:cNvPr id="27" name="Line Callout 1 26"/>
          <p:cNvSpPr/>
          <p:nvPr/>
        </p:nvSpPr>
        <p:spPr>
          <a:xfrm>
            <a:off x="223225" y="2953721"/>
            <a:ext cx="3572822" cy="677937"/>
          </a:xfrm>
          <a:prstGeom prst="borderCallout1">
            <a:avLst>
              <a:gd name="adj1" fmla="val 45270"/>
              <a:gd name="adj2" fmla="val 99760"/>
              <a:gd name="adj3" fmla="val 113908"/>
              <a:gd name="adj4" fmla="val 138779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OTA</a:t>
            </a:r>
            <a:r>
              <a:rPr lang="ga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Gaillimh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Ollscoil na Gaillimhe</a:t>
            </a:r>
          </a:p>
        </p:txBody>
      </p:sp>
      <p:sp>
        <p:nvSpPr>
          <p:cNvPr id="28" name="Line Callout 1 27"/>
          <p:cNvSpPr/>
          <p:nvPr/>
        </p:nvSpPr>
        <p:spPr>
          <a:xfrm>
            <a:off x="223225" y="3797772"/>
            <a:ext cx="3417248" cy="1150663"/>
          </a:xfrm>
          <a:prstGeom prst="borderCallout1">
            <a:avLst>
              <a:gd name="adj1" fmla="val 48642"/>
              <a:gd name="adj2" fmla="val 99987"/>
              <a:gd name="adj3" fmla="val 77619"/>
              <a:gd name="adj4" fmla="val 151331"/>
            </a:avLst>
          </a:prstGeom>
          <a:solidFill>
            <a:srgbClr val="660066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Coláiste Mhuire gan Smál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Ollscoil Luimnigh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OTS</a:t>
            </a: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Luimneach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Line Callout 1 29"/>
          <p:cNvSpPr/>
          <p:nvPr/>
        </p:nvSpPr>
        <p:spPr>
          <a:xfrm>
            <a:off x="8013301" y="5672654"/>
            <a:ext cx="3384953" cy="733525"/>
          </a:xfrm>
          <a:prstGeom prst="borderCallout1">
            <a:avLst>
              <a:gd name="adj1" fmla="val 21197"/>
              <a:gd name="adj2" fmla="val 500"/>
              <a:gd name="adj3" fmla="val 56545"/>
              <a:gd name="adj4" fmla="val -68033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headEnd type="none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OTM</a:t>
            </a:r>
            <a:r>
              <a:rPr lang="ga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Campas Chorcaí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Coláiste na hOllscoile, Corcaigh</a:t>
            </a:r>
          </a:p>
        </p:txBody>
      </p:sp>
      <p:sp>
        <p:nvSpPr>
          <p:cNvPr id="31" name="Line Callout 1 30"/>
          <p:cNvSpPr/>
          <p:nvPr/>
        </p:nvSpPr>
        <p:spPr>
          <a:xfrm>
            <a:off x="223224" y="975904"/>
            <a:ext cx="3657127" cy="1069198"/>
          </a:xfrm>
          <a:prstGeom prst="borderCallout1">
            <a:avLst>
              <a:gd name="adj1" fmla="val 45270"/>
              <a:gd name="adj2" fmla="val 100831"/>
              <a:gd name="adj3" fmla="val 77749"/>
              <a:gd name="adj4" fmla="val 148650"/>
            </a:avLst>
          </a:prstGeom>
          <a:solidFill>
            <a:srgbClr val="13223D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OTA</a:t>
            </a: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Dún na nGall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OTA</a:t>
            </a: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Sligeach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Coláiste San Aingeal, Sligeach.</a:t>
            </a:r>
          </a:p>
        </p:txBody>
      </p:sp>
      <p:sp>
        <p:nvSpPr>
          <p:cNvPr id="32" name="Line Callout 1 31"/>
          <p:cNvSpPr/>
          <p:nvPr/>
        </p:nvSpPr>
        <p:spPr>
          <a:xfrm>
            <a:off x="8013301" y="1227649"/>
            <a:ext cx="3929655" cy="599079"/>
          </a:xfrm>
          <a:prstGeom prst="borderCallout1">
            <a:avLst>
              <a:gd name="adj1" fmla="val 21197"/>
              <a:gd name="adj2" fmla="val 500"/>
              <a:gd name="adj3" fmla="val 395159"/>
              <a:gd name="adj4" fmla="val -11869"/>
            </a:avLst>
          </a:prstGeom>
          <a:solidFill>
            <a:srgbClr val="80008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Ollscoil Mhá Nuad</a:t>
            </a:r>
          </a:p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Ollscoil Phontaifiúil Mhaigh Nuad</a:t>
            </a:r>
          </a:p>
        </p:txBody>
      </p:sp>
      <p:sp>
        <p:nvSpPr>
          <p:cNvPr id="34" name="Line Callout 1 33"/>
          <p:cNvSpPr/>
          <p:nvPr/>
        </p:nvSpPr>
        <p:spPr>
          <a:xfrm>
            <a:off x="223225" y="5759217"/>
            <a:ext cx="3540030" cy="527261"/>
          </a:xfrm>
          <a:prstGeom prst="borderCallout1">
            <a:avLst>
              <a:gd name="adj1" fmla="val 43406"/>
              <a:gd name="adj2" fmla="val 99760"/>
              <a:gd name="adj3" fmla="val -64492"/>
              <a:gd name="adj4" fmla="val 119888"/>
            </a:avLst>
          </a:prstGeom>
          <a:solidFill>
            <a:schemeClr val="accent6">
              <a:lumMod val="40000"/>
              <a:lumOff val="6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OTM</a:t>
            </a:r>
            <a:r>
              <a:rPr lang="ga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Campas Chiarraí</a:t>
            </a:r>
          </a:p>
        </p:txBody>
      </p:sp>
      <p:sp>
        <p:nvSpPr>
          <p:cNvPr id="21" name="Line Callout 1 20"/>
          <p:cNvSpPr/>
          <p:nvPr/>
        </p:nvSpPr>
        <p:spPr>
          <a:xfrm>
            <a:off x="252793" y="2155539"/>
            <a:ext cx="4191156" cy="677937"/>
          </a:xfrm>
          <a:prstGeom prst="borderCallout1">
            <a:avLst>
              <a:gd name="adj1" fmla="val 53283"/>
              <a:gd name="adj2" fmla="val 100555"/>
              <a:gd name="adj3" fmla="val 192034"/>
              <a:gd name="adj4" fmla="val 141194"/>
            </a:avLst>
          </a:prstGeom>
          <a:solidFill>
            <a:srgbClr val="7030A0"/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OTS</a:t>
            </a:r>
            <a:r>
              <a:rPr lang="ga-ie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Baile Átha Luain</a:t>
            </a:r>
            <a:endParaRPr lang="en-IE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8013302" y="229979"/>
            <a:ext cx="3783304" cy="599079"/>
          </a:xfrm>
          <a:prstGeom prst="borderCallout1">
            <a:avLst>
              <a:gd name="adj1" fmla="val 21197"/>
              <a:gd name="adj2" fmla="val 500"/>
              <a:gd name="adj3" fmla="val 385252"/>
              <a:gd name="adj4" fmla="val -17623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Institiúid Teicneolaíochta Dhún Dealgan</a:t>
            </a:r>
          </a:p>
        </p:txBody>
      </p:sp>
      <p:sp>
        <p:nvSpPr>
          <p:cNvPr id="35" name="Line Callout 1 34"/>
          <p:cNvSpPr/>
          <p:nvPr/>
        </p:nvSpPr>
        <p:spPr>
          <a:xfrm flipH="1">
            <a:off x="223225" y="5090986"/>
            <a:ext cx="3803397" cy="516171"/>
          </a:xfrm>
          <a:prstGeom prst="borderCallout1">
            <a:avLst>
              <a:gd name="adj1" fmla="val 21197"/>
              <a:gd name="adj2" fmla="val 500"/>
              <a:gd name="adj3" fmla="val -51792"/>
              <a:gd name="adj4" fmla="val -73241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OTOD</a:t>
            </a:r>
            <a:r>
              <a:rPr lang="ga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Ceatharlach agus Loch Garman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05166" y="6316904"/>
            <a:ext cx="1308779" cy="458797"/>
          </a:xfrm>
          <a:prstGeom prst="rect">
            <a:avLst/>
          </a:prstGeom>
        </p:spPr>
      </p:pic>
      <p:sp>
        <p:nvSpPr>
          <p:cNvPr id="33" name="Line Callout 1 34">
            <a:extLst>
              <a:ext uri="{FF2B5EF4-FFF2-40B4-BE49-F238E27FC236}">
                <a16:creationId xmlns:a16="http://schemas.microsoft.com/office/drawing/2014/main" id="{F82D0EF6-16FF-476A-B541-CF2D6D631411}"/>
              </a:ext>
            </a:extLst>
          </p:cNvPr>
          <p:cNvSpPr/>
          <p:nvPr/>
        </p:nvSpPr>
        <p:spPr>
          <a:xfrm flipH="1">
            <a:off x="5207873" y="3856932"/>
            <a:ext cx="3217789" cy="516171"/>
          </a:xfrm>
          <a:prstGeom prst="borderCallout1">
            <a:avLst>
              <a:gd name="adj1" fmla="val 98927"/>
              <a:gd name="adj2" fmla="val 49116"/>
              <a:gd name="adj3" fmla="val 267379"/>
              <a:gd name="adj4" fmla="val 48485"/>
            </a:avLst>
          </a:prstGeom>
          <a:solidFill>
            <a:schemeClr val="accent6">
              <a:lumMod val="60000"/>
              <a:lumOff val="40000"/>
            </a:schemeClr>
          </a:solidFill>
          <a:ln w="47625"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8650" indent="-171450" rtl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ga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OTOD</a:t>
            </a:r>
            <a:r>
              <a:rPr lang="ga-ie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Port Láirge</a:t>
            </a:r>
          </a:p>
        </p:txBody>
      </p:sp>
    </p:spTree>
    <p:extLst>
      <p:ext uri="{BB962C8B-B14F-4D97-AF65-F5344CB8AC3E}">
        <p14:creationId xmlns:p14="http://schemas.microsoft.com/office/powerpoint/2010/main" val="2456936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93068" y="136290"/>
            <a:ext cx="7184980" cy="115416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ga-ie" sz="4600" kern="0">
                <a:solidFill>
                  <a:schemeClr val="accent5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Cén áit is féidir liom dul chun an choláiste?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4874"/>
          <a:stretch/>
        </p:blipFill>
        <p:spPr>
          <a:xfrm>
            <a:off x="3318565" y="1498947"/>
            <a:ext cx="2847975" cy="17487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767" y="3331799"/>
            <a:ext cx="2933700" cy="1752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402" y="5048314"/>
            <a:ext cx="2914650" cy="1781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887" y="5037459"/>
            <a:ext cx="2914650" cy="1790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893" y="3324713"/>
            <a:ext cx="2943225" cy="1762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540" y="5175472"/>
            <a:ext cx="2876550" cy="17621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89860" y="1077680"/>
            <a:ext cx="524842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rtl="0"/>
            <a:r>
              <a:rPr lang="ga-ie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www.accesscollege.ie/dare/participating-colleges/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27" y="1475800"/>
            <a:ext cx="2876550" cy="1743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4710" y="1466498"/>
            <a:ext cx="2857500" cy="17430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0316" y="3333813"/>
            <a:ext cx="2886075" cy="1733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7677" y="5133975"/>
            <a:ext cx="2914650" cy="17240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8160" y="1504782"/>
            <a:ext cx="2876550" cy="1733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927" y="3247663"/>
            <a:ext cx="2905125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9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479074" y="391222"/>
            <a:ext cx="7177371" cy="49149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rtl="0"/>
            <a:r>
              <a:rPr lang="ga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 rud éigin </a:t>
            </a:r>
          </a:p>
          <a:p>
            <a:pPr lvl="0" algn="ctr" rtl="0"/>
            <a:r>
              <a:rPr lang="ga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 </a:t>
            </a:r>
            <a:r>
              <a:rPr lang="ga-ie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duitse</a:t>
            </a:r>
            <a:r>
              <a:rPr lang="ga-ie" sz="6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 choláiste.</a:t>
            </a:r>
            <a:r>
              <a:rPr lang="ga-ie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IE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ctr" rtl="0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40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 rtl="0"/>
            <a:endParaRPr lang="en-IE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2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1534830" y="190500"/>
            <a:ext cx="8903816" cy="5302596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13223D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IE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 rtl="0"/>
            <a:r>
              <a:rPr lang="ga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healaíona…</a:t>
            </a:r>
          </a:p>
          <a:p>
            <a:pPr algn="ctr" rtl="0"/>
            <a:r>
              <a:rPr lang="ga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eolaíocht…</a:t>
            </a:r>
          </a:p>
          <a:p>
            <a:pPr algn="ctr" rtl="0"/>
            <a:r>
              <a:rPr lang="ga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gnó… </a:t>
            </a:r>
          </a:p>
          <a:p>
            <a:pPr algn="ctr" rtl="0"/>
            <a:r>
              <a:rPr lang="ga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innealtóireacht… </a:t>
            </a:r>
          </a:p>
          <a:p>
            <a:pPr algn="ctr" rtl="0"/>
            <a:r>
              <a:rPr lang="ga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heolaíochtaí sláinte…</a:t>
            </a:r>
          </a:p>
          <a:p>
            <a:pPr algn="ctr" rtl="0"/>
            <a:r>
              <a:rPr lang="ga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leigheas…</a:t>
            </a:r>
          </a:p>
          <a:p>
            <a:pPr algn="ctr" rtl="0"/>
            <a:r>
              <a:rPr lang="ga-ie" sz="3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Teicneolaíocht na faisnéise ...</a:t>
            </a:r>
          </a:p>
          <a:p>
            <a:pPr lvl="0" algn="ctr" rtl="0"/>
            <a:endParaRPr lang="en-IE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36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574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6919" y="601723"/>
            <a:ext cx="62355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endParaRPr lang="en-IE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IE" dirty="0"/>
          </a:p>
          <a:p>
            <a:pPr rtl="0"/>
            <a:endParaRPr lang="en-IE" dirty="0"/>
          </a:p>
        </p:txBody>
      </p:sp>
      <p:sp>
        <p:nvSpPr>
          <p:cNvPr id="6" name="Oval Callout 5"/>
          <p:cNvSpPr/>
          <p:nvPr/>
        </p:nvSpPr>
        <p:spPr>
          <a:xfrm>
            <a:off x="624468" y="601723"/>
            <a:ext cx="9675233" cy="5581000"/>
          </a:xfrm>
          <a:prstGeom prst="wedgeEllipseCallout">
            <a:avLst>
              <a:gd name="adj1" fmla="val 37853"/>
              <a:gd name="adj2" fmla="val 64890"/>
            </a:avLst>
          </a:prstGeom>
          <a:solidFill>
            <a:srgbClr val="800080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0"/>
            <a:endParaRPr lang="en-IE" sz="3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3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 rtl="0"/>
            <a:r>
              <a:rPr lang="ga-ie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Clubanna &amp; Cumainn…</a:t>
            </a:r>
          </a:p>
          <a:p>
            <a:pPr lvl="0" algn="ctr" rtl="0"/>
            <a:r>
              <a:rPr lang="ga-ie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Lúthchleasaíocht…..Peil Ghaelach….</a:t>
            </a:r>
          </a:p>
          <a:p>
            <a:pPr lvl="0" algn="ctr" rtl="0"/>
            <a:r>
              <a:rPr lang="ga-ie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Sléibhteoireacht…..Drámaíocht….</a:t>
            </a:r>
          </a:p>
          <a:p>
            <a:pPr lvl="0" algn="ctr" rtl="0"/>
            <a:r>
              <a:rPr lang="ga-ie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Scannáin….Damhsa…</a:t>
            </a:r>
          </a:p>
          <a:p>
            <a:pPr lvl="0" algn="ctr" rtl="0"/>
            <a:endParaRPr lang="en-IE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rtl="0"/>
            <a:r>
              <a:rPr lang="ga-ie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Déan obair dheonach…</a:t>
            </a:r>
            <a:r>
              <a:rPr lang="ga-ie" sz="3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Déan difríocht.</a:t>
            </a:r>
          </a:p>
          <a:p>
            <a:pPr lvl="0" algn="ctr" rtl="0"/>
            <a:endParaRPr lang="en-IE" sz="3200" b="1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0" algn="ctr" rtl="0"/>
            <a:endParaRPr lang="en-IE" sz="3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36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 rtl="0"/>
            <a:endParaRPr lang="en-IE" sz="1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56053"/>
            <a:ext cx="12192000" cy="101946"/>
          </a:xfrm>
          <a:prstGeom prst="rect">
            <a:avLst/>
          </a:prstGeom>
          <a:solidFill>
            <a:srgbClr val="92D050"/>
          </a:solidFill>
          <a:ln>
            <a:solidFill>
              <a:srgbClr val="85BE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4" t="28293" r="16748" b="25366"/>
          <a:stretch/>
        </p:blipFill>
        <p:spPr>
          <a:xfrm>
            <a:off x="10749776" y="6226344"/>
            <a:ext cx="1308779" cy="45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2429</Words>
  <Application>Microsoft Office PowerPoint</Application>
  <PresentationFormat>Widescreen</PresentationFormat>
  <Paragraphs>324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Myriad Pro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Sinead Quinn</dc:creator>
  <cp:lastModifiedBy>Sinéad Quinn</cp:lastModifiedBy>
  <cp:revision>259</cp:revision>
  <dcterms:created xsi:type="dcterms:W3CDTF">2017-09-13T15:18:46Z</dcterms:created>
  <dcterms:modified xsi:type="dcterms:W3CDTF">2023-10-26T15:43:08Z</dcterms:modified>
</cp:coreProperties>
</file>