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0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1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54" r:id="rId2"/>
    <p:sldMasterId id="2147483866" r:id="rId3"/>
    <p:sldMasterId id="2147483801" r:id="rId4"/>
    <p:sldMasterId id="2147483668" r:id="rId5"/>
    <p:sldMasterId id="2147483656" r:id="rId6"/>
    <p:sldMasterId id="2147483807" r:id="rId7"/>
    <p:sldMasterId id="2147483683" r:id="rId8"/>
    <p:sldMasterId id="2147483692" r:id="rId9"/>
    <p:sldMasterId id="2147483748" r:id="rId10"/>
    <p:sldMasterId id="2147483758" r:id="rId11"/>
    <p:sldMasterId id="2147483843" r:id="rId12"/>
    <p:sldMasterId id="2147483675" r:id="rId13"/>
    <p:sldMasterId id="2147483701" r:id="rId14"/>
    <p:sldMasterId id="2147483789" r:id="rId15"/>
    <p:sldMasterId id="2147483793" r:id="rId16"/>
    <p:sldMasterId id="2147483785" r:id="rId17"/>
    <p:sldMasterId id="2147483797" r:id="rId18"/>
    <p:sldMasterId id="2147483728" r:id="rId19"/>
    <p:sldMasterId id="2147483736" r:id="rId20"/>
    <p:sldMasterId id="2147483850" r:id="rId21"/>
    <p:sldMasterId id="2147483833" r:id="rId22"/>
    <p:sldMasterId id="2147483838" r:id="rId23"/>
    <p:sldMasterId id="2147483846" r:id="rId24"/>
    <p:sldMasterId id="2147483776" r:id="rId25"/>
    <p:sldMasterId id="2147483825" r:id="rId26"/>
    <p:sldMasterId id="2147483829" r:id="rId27"/>
  </p:sldMasterIdLst>
  <p:notesMasterIdLst>
    <p:notesMasterId r:id="rId53"/>
  </p:notesMasterIdLst>
  <p:sldIdLst>
    <p:sldId id="256" r:id="rId28"/>
    <p:sldId id="312" r:id="rId29"/>
    <p:sldId id="266" r:id="rId30"/>
    <p:sldId id="352" r:id="rId31"/>
    <p:sldId id="353" r:id="rId32"/>
    <p:sldId id="274" r:id="rId33"/>
    <p:sldId id="344" r:id="rId34"/>
    <p:sldId id="315" r:id="rId35"/>
    <p:sldId id="316" r:id="rId36"/>
    <p:sldId id="347" r:id="rId37"/>
    <p:sldId id="354" r:id="rId38"/>
    <p:sldId id="339" r:id="rId39"/>
    <p:sldId id="351" r:id="rId40"/>
    <p:sldId id="279" r:id="rId41"/>
    <p:sldId id="284" r:id="rId42"/>
    <p:sldId id="286" r:id="rId43"/>
    <p:sldId id="287" r:id="rId44"/>
    <p:sldId id="341" r:id="rId45"/>
    <p:sldId id="334" r:id="rId46"/>
    <p:sldId id="307" r:id="rId47"/>
    <p:sldId id="336" r:id="rId48"/>
    <p:sldId id="314" r:id="rId49"/>
    <p:sldId id="310" r:id="rId50"/>
    <p:sldId id="305" r:id="rId51"/>
    <p:sldId id="308" r:id="rId52"/>
  </p:sldIdLst>
  <p:sldSz cx="18288000" cy="10287000"/>
  <p:notesSz cx="6858000" cy="9144000"/>
  <p:embeddedFontLst>
    <p:embeddedFont>
      <p:font typeface="Tahoma" panose="020B0604030504040204" pitchFamily="34" charset="0"/>
      <p:regular r:id="rId54"/>
      <p:bold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749"/>
    <a:srgbClr val="C1CAFF"/>
    <a:srgbClr val="B5CDFF"/>
    <a:srgbClr val="4B2E91"/>
    <a:srgbClr val="FFBB00"/>
    <a:srgbClr val="D32C95"/>
    <a:srgbClr val="E10F5B"/>
    <a:srgbClr val="FF4500"/>
    <a:srgbClr val="02BBA5"/>
    <a:srgbClr val="B90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8" autoAdjust="0"/>
    <p:restoredTop sz="94461" autoAdjust="0"/>
  </p:normalViewPr>
  <p:slideViewPr>
    <p:cSldViewPr>
      <p:cViewPr>
        <p:scale>
          <a:sx n="66" d="100"/>
          <a:sy n="66" d="100"/>
        </p:scale>
        <p:origin x="736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50" Type="http://schemas.openxmlformats.org/officeDocument/2006/relationships/slide" Target="slides/slide23.xml"/><Relationship Id="rId55" Type="http://schemas.openxmlformats.org/officeDocument/2006/relationships/font" Target="fonts/font2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font" Target="fonts/font6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font" Target="fonts/font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font" Target="fonts/font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7B886-C4DC-8749-AEF6-1C4927E1A515}" type="datetimeFigureOut">
              <a:rPr lang="en-US" smtClean="0"/>
              <a:t>9/7/25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4535F-3E69-554D-BB51-551A23F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4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4535F-3E69-554D-BB51-551A23F5C1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13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6B9A-F06A-CDA3-A9FD-8A0982DBE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73D54-1F33-C2F8-6893-2D829A4EA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9657-5A81-D642-9ADA-173264DDCD82}" type="datetimeFigureOut">
              <a:rPr lang="en-US" smtClean="0"/>
              <a:t>9/7/25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B00CB-EDD4-BC9D-9594-1D2D7DDC3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E49E4-F691-ED74-31DD-380F9C12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7F9F-E81C-1C42-BD42-CC419C02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9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325E-0982-FAA3-C908-C0AA1352E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BA319-92BA-A2B8-8DE6-25F807E8A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6DAB-E84E-20DC-52DD-0C0EE5D9C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B5FD-DD1E-D0B4-BB6F-D7F8FD89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79C39-102D-461F-1102-6C02C93F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75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8A5E-3F46-D8CE-4962-0DC7EE52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D5324-5633-EB9C-8EC9-9EA912BA8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3783E-6DF6-EDDC-E786-A3A2B84C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5703D-FD81-394C-B1F6-7C5564CE4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5D297-916D-2301-831D-0972CA29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4D746-C73E-24C1-3647-B914F72D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241A0-4DE2-8952-E066-ECF8BC55B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8CB19-C78B-AF8A-5B1D-CA1BA461B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071E6-D40D-F080-A3B7-A1575416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829E-31D0-4B9E-C6E3-B384F842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3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E4B8-4124-723B-1563-8BA4C5C45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879C4-27BF-1458-4983-9C365B540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6861B-54E7-0C5C-9EE0-AEC80034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D5E0-529F-6641-B033-3C7EBF690461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DF199-1689-680F-76F5-2348E7F0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C5D46-1560-8D96-E93C-EF94679C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65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AA2B-8307-77A4-27ED-297AC908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624F-9506-BE20-E9CA-830243DD4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901BE-1971-7678-F372-9920ADE2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D5E0-529F-6641-B033-3C7EBF690461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6BF3-8607-6454-FA7E-8FA8EB85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B476-B600-3C16-CF7D-FEBFA5E0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82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29C44-582E-7A5D-4314-7203D773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51EC9-01A7-1C9D-A561-CE6673B16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E54CA-5396-47CA-2A42-B8F96670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D5E0-529F-6641-B033-3C7EBF690461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717A9-2ADC-87D4-B251-160F69FC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C40A6-22FC-C16C-8D56-AA34C7CB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1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4F60-79AC-37C1-2F52-9015E701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CDE4-4039-6724-EE4E-C842665E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43DC5-0E1B-4AB0-3F02-0CE754B0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01755-240D-BF62-D924-C5C6271E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9A50D-09C5-BC4C-5DE6-5C169F50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89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29A2-C188-77DF-4ECE-11F2A3B6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0E48-3D45-D37E-D66D-32DC507B7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A5615-C918-BF14-B7EC-972ED7CDB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73F97-44CA-C771-2426-33E8C2CA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78AB9-32B6-1FE8-9889-400F91AE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E2125-65CF-8549-DEC1-F0D1C9CE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0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434F-4CCE-0289-1198-D3AF6CE8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A353-817C-CB3B-238E-564626B7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F99D-3C40-D870-ACBF-AEBCFFA39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8F8D0-B93D-BA8D-EA03-B1C462EE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7837D-E9EB-70E7-AAD0-2B60CCF8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E9B1E-1E5E-6F80-338B-955B851E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4F60-79AC-37C1-2F52-9015E701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CDE4-4039-6724-EE4E-C842665E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43DC5-0E1B-4AB0-3F02-0CE754B0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01755-240D-BF62-D924-C5C6271E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9A50D-09C5-BC4C-5DE6-5C169F50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6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29A2-C188-77DF-4ECE-11F2A3B6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0E48-3D45-D37E-D66D-32DC507B7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A5615-C918-BF14-B7EC-972ED7CDB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73F97-44CA-C771-2426-33E8C2CA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78AB9-32B6-1FE8-9889-400F91AE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E2125-65CF-8549-DEC1-F0D1C9CE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46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434F-4CCE-0289-1198-D3AF6CE8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A353-817C-CB3B-238E-564626B7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F99D-3C40-D870-ACBF-AEBCFFA39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8F8D0-B93D-BA8D-EA03-B1C462EE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9/7/25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7837D-E9EB-70E7-AAD0-2B60CCF8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E9B1E-1E5E-6F80-338B-955B851E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53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590A-57BC-FEE3-588C-6B45DFB41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3C7D0-6202-107B-61E0-BB544C3A8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51DAA-17B9-34A3-FB77-BE58ADA9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146F4-4739-1543-A93D-D0757C58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428F2-94D5-1455-59DB-464CCDF1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96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46BD6-CBB6-9DBA-F95C-9AF447E0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3EB6-338B-32BC-5866-E2C425182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1B89-E6B0-F5C6-E69D-1549380F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40326-A01C-F8FF-DD69-144C15EE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2935D-D44E-7B6F-17FD-C3690814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07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C72A-8941-CCB3-D291-920CCAEF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BEA8D-2F34-E105-33C2-90649B832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67965-5B49-6F7C-0DA3-14B373C6D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E037C-0D0B-918E-4F62-13DE8A89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182C-9F08-E963-9C30-5540874B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86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45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55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58E8-9A08-14CC-4F4B-8078557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F0F6-0264-E55A-FE81-7EA5F8FA2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633A-3255-B196-7EC8-A38BE472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55BDC-3C7C-1FA6-E6C7-0CE1A476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173D-BFAF-F156-15F8-F6A7B17E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78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8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81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58E8-9A08-14CC-4F4B-8078557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F0F6-0264-E55A-FE81-7EA5F8FA2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633A-3255-B196-7EC8-A38BE472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55BDC-3C7C-1FA6-E6C7-0CE1A476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173D-BFAF-F156-15F8-F6A7B17E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35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9011-BB1A-B415-59E2-07F7EB5A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DFC5C-FF87-2FD6-20CF-3F675CFF5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DBA84-3026-0B3D-6D94-376DCC53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8AD9-D417-F387-F588-1D46D6C2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6F0C-0F74-9EDE-04FB-42AF5727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8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2213-54B0-DFA5-4A11-684456EA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3002-31C9-2597-4BD2-17178549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1E025-2F7D-25B6-53DE-1AF96318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D768A-C6EB-FEC9-F6B6-F56CBFE2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1E09D-7617-D1B3-6185-36ECA696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03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8B64-4D21-4102-7187-C86EFD33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D959-CAF3-A512-A9DB-0DF87893C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8E90B-4446-92DA-18CE-1AA9A34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D721E-D173-AFD6-44B6-49D4B5A3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F9369-A43F-45E9-57E3-A30489BD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35456-5CB1-DA49-43C7-CA47C8F1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41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9011-BB1A-B415-59E2-07F7EB5A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DFC5C-FF87-2FD6-20CF-3F675CFF5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DBA84-3026-0B3D-6D94-376DCC53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8AD9-D417-F387-F588-1D46D6C2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6F0C-0F74-9EDE-04FB-42AF5727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55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2213-54B0-DFA5-4A11-684456EA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3002-31C9-2597-4BD2-17178549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1E025-2F7D-25B6-53DE-1AF96318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D768A-C6EB-FEC9-F6B6-F56CBFE2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1E09D-7617-D1B3-6185-36ECA696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1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5C077-E0FA-A8FC-EA0B-16FCB783C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B8EE9B-FA48-D5F4-0681-44F1248A0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FB425-1A93-5EF5-09CD-5110A39E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A8E41-7C5C-387B-0D10-BA76A73F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3B912-C31D-0989-C6F7-5DB0CEBA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13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8F8A-6890-0A7A-02A7-4B90D51F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6E9B6-0E19-8C55-7463-BB513781D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143EE-AC79-6617-7CCC-BCFD5CE4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500BE-5081-1C57-8920-4EC65F98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13CC-4EDE-3D54-58F2-0B9D519C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93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5F262-560F-F9B4-6769-54B1E91B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35A1A-0DE8-BAF6-FCE0-74FC0ACAC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D3AF0-6817-2FE5-F335-0A789E76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0F05B-4726-BC68-D810-457B1353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CF51-E1A1-9D40-22F8-25434788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5E14B-CD01-749F-771E-B13423744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57883-8895-0214-863E-9B89B3DA0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5D25B-FDAC-B095-DA0B-A4B9ACD0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39C1-C3C2-AB45-8221-4B1AE8BE01B1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5B944-CC3F-F3F1-9527-0CD26880F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BC4A1-4156-EA8C-E0DB-F893F093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5378-935F-414E-8EC7-2D101799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29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6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28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72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3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92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56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95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8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29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9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E06FD-466D-5969-0BBA-96FB461F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5CF05-E671-8E20-5FF7-9C99B9F6B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45B81-BD04-8E53-4765-53F3916D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39C1-C3C2-AB45-8221-4B1AE8BE01B1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CA201-45D8-5A95-D0D4-5F4243AB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85696-13A6-C368-9B73-9630BA3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5378-935F-414E-8EC7-2D101799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2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964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17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87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882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895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E94A6-0A64-412B-E71D-45180A586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44E6E-0F6F-3A3C-E18D-3FAE95767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0B99E-0746-7C1C-7984-05003022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92664-377A-3649-83B6-EB53C17E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3C0AF-FA88-4268-FD27-167684DC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59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7858-1F49-DF08-0015-39E0F311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64F63-EA7E-BF6A-AD60-27945BC40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F9039-0B97-1541-C790-E967D556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BB123-46CE-6572-3DE4-89A2E080E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F381-F6ED-CBA8-67C5-E1908A8B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61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EB7B-FB19-673A-D446-AD94E436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74BC0-630B-92C7-A391-1B31A14C5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FA77A-48E5-4156-2D48-1016883E8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8DACA-0DCD-F151-01A6-D1B2C5EB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0AE6B-BD9E-1386-9189-A7EA5D84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FEEE4-1504-9C0A-0212-59235086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6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A060-4DDD-B9E6-C341-17198A648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7567F-5485-F146-D73B-E034978EC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9399-B529-E537-7247-FC8073AD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A32B-F23C-43A1-3775-7EF1BB41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8D14-5D40-C57F-C78F-DAA01FD8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577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A85E-9C73-C071-7EBF-3A28E596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A10C4-21E7-B50D-F391-A77F810A5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72393-E1A6-A674-9378-ECB05E98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2C5C-678B-4CFB-718B-2320A4E6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BAC9-0D55-889D-56CE-4B0D6495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DD92-CC39-B773-EB20-D8BB6E571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1094E-A21F-15A2-7960-3C6E02B3E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57EFD-F740-60AF-F877-477935008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DB6DF-34DA-0D58-238C-D8928E024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39C1-C3C2-AB45-8221-4B1AE8BE01B1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8EF53-FDAF-ADB2-948B-9846F2C9F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254BC-034A-CACF-7D76-77AADBC3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5378-935F-414E-8EC7-2D101799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6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C1A0-C6C6-618D-4F26-5272F571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73E49-61A2-7D09-D809-A6316F141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4ED-A829-4FFC-5BAE-B559D19B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89A1-2358-D855-1944-F9856DA0E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C0138-182A-446F-8C21-9C92A332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42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A060-4DDD-B9E6-C341-17198A648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7567F-5485-F146-D73B-E034978EC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9399-B529-E537-7247-FC8073AD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A32B-F23C-43A1-3775-7EF1BB41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8D14-5D40-C57F-C78F-DAA01FD8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5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A85E-9C73-C071-7EBF-3A28E596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A10C4-21E7-B50D-F391-A77F810A5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72393-E1A6-A674-9378-ECB05E98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2C5C-678B-4CFB-718B-2320A4E6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BAC9-0D55-889D-56CE-4B0D6495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5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C1A0-C6C6-618D-4F26-5272F571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73E49-61A2-7D09-D809-A6316F141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4ED-A829-4FFC-5BAE-B559D19B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89A1-2358-D855-1944-F9856DA0E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C0138-182A-446F-8C21-9C92A332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72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A060-4DDD-B9E6-C341-17198A648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7567F-5485-F146-D73B-E034978EC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9399-B529-E537-7247-FC8073AD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A32B-F23C-43A1-3775-7EF1BB41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268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A85E-9C73-C071-7EBF-3A28E596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A10C4-21E7-B50D-F391-A77F810A5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72393-E1A6-A674-9378-ECB05E98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2C5C-678B-4CFB-718B-2320A4E6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BAC9-0D55-889D-56CE-4B0D6495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96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C1A0-C6C6-618D-4F26-5272F571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73E49-61A2-7D09-D809-A6316F141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4ED-A829-4FFC-5BAE-B559D19B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89A1-2358-D855-1944-F9856DA0E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C0138-182A-446F-8C21-9C92A332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89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1817-6B4E-10DC-380A-B4462B0A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6F6F0-D5F7-107A-FFD0-DE78EF0B0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14D9A-5A3E-A20D-A3AD-D67E26387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BAFDD-67F6-13FA-DF68-3D8491B5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A46D4-9BB8-7DDC-1013-8509F744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668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8473-D76A-CB9C-DA0D-E1C82D8D7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215FC-21E3-C5C5-83B4-1473E6BBB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02367-5F96-23E5-9FB0-2FAD956F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C650-01F7-938F-5776-397F9CA9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3B573-69E8-F440-7CD4-78B72B96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08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D233-C232-FDC7-2177-CFCD8D0D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71EFC-B734-F82B-E72D-FF9E2BFDE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39272-ED5F-5D8C-A0AC-43F33854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41400-1145-AD85-95BD-416D359C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F81E3-A7EA-E630-1F89-40CEA1B0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BF38-D8E3-E0A1-9AA1-F6C84D805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F9ED8-A797-6AF1-ED7B-86F1577B2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96AF0-3B34-22D8-FDA6-C4E7578B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9657-5A81-D642-9ADA-173264DDCD82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73A0E-B706-8E38-B9F3-6DCD56A7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BA599-7CEF-6479-39E6-038F537B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7F9F-E81C-1C42-BD42-CC419C02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133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F418-2468-FCA2-2239-B000A719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83D38-5CFB-649D-0106-DA3C328D6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44740-21BB-797B-3A3D-5AD1708F4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1B320-1B52-933D-15CA-A7D601F6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AB339-FBDA-BA6E-8F41-F1C3B54F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AE38A-C4CD-55F6-E65E-25573FB5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650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A514-BD40-5AF0-5813-17976A4DA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4400A-BC72-38B4-6FC7-6C025C332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33B4C-C97E-564D-82F5-F94C26A64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E477-45BB-7A48-8A5D-442C5E1D5826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AB032-849B-4F02-202E-7B70B875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570F8-8D2B-A4BA-F63C-3992DAE2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1E03-0E17-514C-B4AD-07FBA958F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43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4D49-1588-E5F0-6D61-1CC1D7D6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5CC3B-33FB-8134-1029-14F0ED961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A1B3-8C39-46CB-3203-875EF7B2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E477-45BB-7A48-8A5D-442C5E1D5826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480B7-941D-98D1-3DBD-3E1CAB10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F7359-16BC-B367-1D24-80502EF6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1E03-0E17-514C-B4AD-07FBA958F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21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3CC2-741F-2E53-66A7-82922AED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5B0D5-5565-B675-CC19-AF36FC3BD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A69AD-8F24-DB43-B565-47815099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E477-45BB-7A48-8A5D-442C5E1D5826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DAE55-D68F-598B-BA9A-87C9CD6F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41001-077E-D9EB-2238-890D384D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1E03-0E17-514C-B4AD-07FBA958F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46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506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41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527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693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734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06DA-B1F1-F1C3-8394-0D6AC549E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507D1-49D5-DCD9-5C2A-06BA1CF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A6485-A540-192C-80FE-8C8DE054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9657-5A81-D642-9ADA-173264DDCD82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A76A9-C3F8-F41A-316C-BF11A1B4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5057B-A172-CDEE-936C-68D290CA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7F9F-E81C-1C42-BD42-CC419C02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9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194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585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5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BDED-D292-28F2-3DE7-57A11AD3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7219A-DDD6-78B4-6937-C0773C720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CED00-AF0E-89CA-C4BF-BD5D7CB1D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65716-6CC6-0DE7-3326-B2874FCB5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9657-5A81-D642-9ADA-173264DDCD82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46CE3-D646-3E80-93B1-677967F7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6A5DA-F9C0-70DB-80D6-7CFEF194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7F9F-E81C-1C42-BD42-CC419C02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5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9.png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5.png"/><Relationship Id="rId5" Type="http://schemas.openxmlformats.org/officeDocument/2006/relationships/theme" Target="../theme/theme22.xml"/><Relationship Id="rId4" Type="http://schemas.openxmlformats.org/officeDocument/2006/relationships/slideLayout" Target="../slideLayouts/slideLayout67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.png"/><Relationship Id="rId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2.png"/><Relationship Id="rId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theme" Target="../theme/theme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DF3B350-1418-8A58-9751-9273E6DBFCDA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C1C72-F166-A040-8CB5-D0CCFC86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BC828-3496-D7D9-CE47-F4AC8499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A01F6-660F-C8C3-9007-98E7E6B46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0F31C-D623-5A42-AF7D-B45B1E6E1FE5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98A0-2816-AE5F-A836-43033D72A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4062-D27D-C36E-301B-3C5B0E54B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pink circle with black border&#10;&#10;AI-generated content may be incorrect.">
            <a:extLst>
              <a:ext uri="{FF2B5EF4-FFF2-40B4-BE49-F238E27FC236}">
                <a16:creationId xmlns:a16="http://schemas.microsoft.com/office/drawing/2014/main" id="{AC5990F4-534A-E37F-02D5-0033BA2F5A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44F892B4-89D0-B949-F76C-9B66E1D97EB5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0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C1C72-F166-A040-8CB5-D0CCFC86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BC828-3496-D7D9-CE47-F4AC8499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A01F6-660F-C8C3-9007-98E7E6B46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0F31C-D623-5A42-AF7D-B45B1E6E1FE5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98A0-2816-AE5F-A836-43033D72A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4062-D27D-C36E-301B-3C5B0E54B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pink circle with black border&#10;&#10;AI-generated content may be incorrect.">
            <a:extLst>
              <a:ext uri="{FF2B5EF4-FFF2-40B4-BE49-F238E27FC236}">
                <a16:creationId xmlns:a16="http://schemas.microsoft.com/office/drawing/2014/main" id="{AC5990F4-534A-E37F-02D5-0033BA2F5A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8288000" cy="10287001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9E1F1E56-E650-7DC8-A2F9-F3BAD5006FA5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A3FE1-2835-785D-C6BA-5F9784B7E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E0B50-8C7B-C27C-36A5-181FFC451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481F9-FD26-C25C-49DC-1A877B4F1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19D3AA-D297-8A43-9D88-3D9B9B697134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79676-56C7-4A0C-D02B-D5E22DEA7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C1F74-BB29-CBB4-0A85-EFF7740C8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F8AD8189-2977-77F6-C190-C37D63AA4E94}"/>
              </a:ext>
            </a:extLst>
          </p:cNvPr>
          <p:cNvGrpSpPr/>
          <p:nvPr userDrawn="1"/>
        </p:nvGrpSpPr>
        <p:grpSpPr>
          <a:xfrm>
            <a:off x="9067800" y="-419100"/>
            <a:ext cx="13716000" cy="13512821"/>
            <a:chOff x="0" y="0"/>
            <a:chExt cx="812800" cy="812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84E102D-5084-2BFE-7C5E-72546B9BAA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E93478FD-1F1B-8A6A-F6A6-1BB8519F3E86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87FA1235-69E0-26DB-8E46-39B627E03FB2}"/>
              </a:ext>
            </a:extLst>
          </p:cNvPr>
          <p:cNvGrpSpPr/>
          <p:nvPr userDrawn="1"/>
        </p:nvGrpSpPr>
        <p:grpSpPr>
          <a:xfrm>
            <a:off x="5418284" y="4376891"/>
            <a:ext cx="12474122" cy="12474122"/>
            <a:chOff x="0" y="0"/>
            <a:chExt cx="812800" cy="8128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2FF8C6D-CD38-8726-C390-F8A34F5BAE9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10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E2A14DD9-3E2B-D1DC-A30A-2049C08E5634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0B12E785-F33E-DA31-8324-B7988951277C}"/>
              </a:ext>
            </a:extLst>
          </p:cNvPr>
          <p:cNvSpPr/>
          <p:nvPr userDrawn="1"/>
        </p:nvSpPr>
        <p:spPr>
          <a:xfrm>
            <a:off x="14042170" y="4947057"/>
            <a:ext cx="4917808" cy="5534173"/>
          </a:xfrm>
          <a:custGeom>
            <a:avLst/>
            <a:gdLst/>
            <a:ahLst/>
            <a:cxnLst/>
            <a:rect l="l" t="t" r="r" b="b"/>
            <a:pathLst>
              <a:path w="4917808" h="5534173">
                <a:moveTo>
                  <a:pt x="0" y="0"/>
                </a:moveTo>
                <a:lnTo>
                  <a:pt x="4917808" y="0"/>
                </a:lnTo>
                <a:lnTo>
                  <a:pt x="4917808" y="5534173"/>
                </a:lnTo>
                <a:lnTo>
                  <a:pt x="0" y="5534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C6AAFCE-2C9B-7AD7-8368-B4369F1B9CC0}"/>
              </a:ext>
            </a:extLst>
          </p:cNvPr>
          <p:cNvSpPr/>
          <p:nvPr userDrawn="1"/>
        </p:nvSpPr>
        <p:spPr>
          <a:xfrm>
            <a:off x="6044001" y="4947057"/>
            <a:ext cx="4866677" cy="5754130"/>
          </a:xfrm>
          <a:custGeom>
            <a:avLst/>
            <a:gdLst/>
            <a:ahLst/>
            <a:cxnLst/>
            <a:rect l="l" t="t" r="r" b="b"/>
            <a:pathLst>
              <a:path w="4866677" h="5754130">
                <a:moveTo>
                  <a:pt x="0" y="0"/>
                </a:moveTo>
                <a:lnTo>
                  <a:pt x="4866678" y="0"/>
                </a:lnTo>
                <a:lnTo>
                  <a:pt x="4866678" y="5754130"/>
                </a:lnTo>
                <a:lnTo>
                  <a:pt x="0" y="57541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934FC616-522B-C8E1-65EC-AFC9860B3416}"/>
              </a:ext>
            </a:extLst>
          </p:cNvPr>
          <p:cNvSpPr/>
          <p:nvPr userDrawn="1"/>
        </p:nvSpPr>
        <p:spPr>
          <a:xfrm>
            <a:off x="9977731" y="4947057"/>
            <a:ext cx="4951980" cy="5611309"/>
          </a:xfrm>
          <a:custGeom>
            <a:avLst/>
            <a:gdLst/>
            <a:ahLst/>
            <a:cxnLst/>
            <a:rect l="l" t="t" r="r" b="b"/>
            <a:pathLst>
              <a:path w="4951980" h="5611309">
                <a:moveTo>
                  <a:pt x="0" y="0"/>
                </a:moveTo>
                <a:lnTo>
                  <a:pt x="4951980" y="0"/>
                </a:lnTo>
                <a:lnTo>
                  <a:pt x="4951980" y="5611309"/>
                </a:lnTo>
                <a:lnTo>
                  <a:pt x="0" y="5611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7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cartoon of a person with red hair wearing headphones&#10;&#10;AI-generated content may be incorrect.">
            <a:extLst>
              <a:ext uri="{FF2B5EF4-FFF2-40B4-BE49-F238E27FC236}">
                <a16:creationId xmlns:a16="http://schemas.microsoft.com/office/drawing/2014/main" id="{5D6F74C2-3494-BB85-9F39-79FD55B335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4335327"/>
            <a:ext cx="3924300" cy="48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0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-4" y="8826031"/>
            <a:ext cx="18288000" cy="1485900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3941192-ABE1-7C2C-63E9-E09BA19900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992" y="6743700"/>
            <a:ext cx="1442269" cy="20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3941192-ABE1-7C2C-63E9-E09BA19900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598" y="6085785"/>
            <a:ext cx="1651002" cy="2363254"/>
          </a:xfrm>
          <a:prstGeom prst="rect">
            <a:avLst/>
          </a:prstGeom>
        </p:spPr>
      </p:pic>
      <p:pic>
        <p:nvPicPr>
          <p:cNvPr id="16" name="Picture 15" descr="A person reading a book&#10;&#10;AI-generated content may be incorrect.">
            <a:extLst>
              <a:ext uri="{FF2B5EF4-FFF2-40B4-BE49-F238E27FC236}">
                <a16:creationId xmlns:a16="http://schemas.microsoft.com/office/drawing/2014/main" id="{54962EF7-A6C8-0E31-3300-EF649FB17F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113" y="3771899"/>
            <a:ext cx="4319287" cy="46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blu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F0EE8478-2FB1-4562-841A-7C9FBE1EEA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6935249"/>
            <a:ext cx="2916467" cy="1497984"/>
          </a:xfrm>
          <a:prstGeom prst="rect">
            <a:avLst/>
          </a:prstGeom>
        </p:spPr>
      </p:pic>
      <p:pic>
        <p:nvPicPr>
          <p:cNvPr id="19" name="Picture 18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EA00BC7-6452-4B64-542B-7585BF9634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667" y="6362700"/>
            <a:ext cx="1442269" cy="20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0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2E947857-ABE5-BE69-FCA8-7B25281EAC8C}"/>
              </a:ext>
            </a:extLst>
          </p:cNvPr>
          <p:cNvGrpSpPr/>
          <p:nvPr userDrawn="1"/>
        </p:nvGrpSpPr>
        <p:grpSpPr>
          <a:xfrm>
            <a:off x="0" y="8922258"/>
            <a:ext cx="18288000" cy="1661795"/>
            <a:chOff x="0" y="0"/>
            <a:chExt cx="4816593" cy="838003"/>
          </a:xfrm>
          <a:solidFill>
            <a:srgbClr val="FFB39E"/>
          </a:soli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3BF5B2B-C98B-9725-CB50-73E465253145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BEC8478B-6D2A-5EB6-BA55-D823856A1022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37155267-A47C-3E20-41A0-267C9F505F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789" y="3162300"/>
            <a:ext cx="485821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ECB18-9CDD-6527-6B33-BC0B04A4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465" y="1190527"/>
            <a:ext cx="14416454" cy="1411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F2871-8ED7-8692-6370-67F9038C7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5465" y="2879980"/>
            <a:ext cx="14439900" cy="5215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C688B-47C6-E3DA-EFE3-387C27E31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9A486E-7D80-3F4B-9833-F0EAD678223C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78C6A-95B1-7064-63A6-F87AC1244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4B0FC-D732-A874-226A-AACC8B6F2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04E436A8-38FC-64B3-0575-779A3624BE85}"/>
              </a:ext>
            </a:extLst>
          </p:cNvPr>
          <p:cNvGrpSpPr/>
          <p:nvPr userDrawn="1"/>
        </p:nvGrpSpPr>
        <p:grpSpPr>
          <a:xfrm>
            <a:off x="1" y="8822816"/>
            <a:ext cx="18287999" cy="1502284"/>
            <a:chOff x="0" y="0"/>
            <a:chExt cx="4816593" cy="838003"/>
          </a:xfrm>
          <a:solidFill>
            <a:srgbClr val="FFD98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D082B19-B53F-E4A9-59E2-82EC7E8D1979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12E49C1-1B9A-2F9F-EF36-C4192A5F79DE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E3942C01-D843-FA33-AAE0-18A2BCF9B6EB}"/>
              </a:ext>
            </a:extLst>
          </p:cNvPr>
          <p:cNvSpPr/>
          <p:nvPr userDrawn="1"/>
        </p:nvSpPr>
        <p:spPr>
          <a:xfrm>
            <a:off x="-38100" y="1008505"/>
            <a:ext cx="2590800" cy="2001395"/>
          </a:xfrm>
          <a:custGeom>
            <a:avLst/>
            <a:gdLst/>
            <a:ahLst/>
            <a:cxnLst/>
            <a:rect l="l" t="t" r="r" b="b"/>
            <a:pathLst>
              <a:path w="1124038" h="868320">
                <a:moveTo>
                  <a:pt x="0" y="0"/>
                </a:moveTo>
                <a:lnTo>
                  <a:pt x="1124038" y="0"/>
                </a:lnTo>
                <a:lnTo>
                  <a:pt x="1124038" y="868319"/>
                </a:lnTo>
                <a:lnTo>
                  <a:pt x="0" y="868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9079F29-5052-DBC6-8AF8-40882D6DEDF9}"/>
              </a:ext>
            </a:extLst>
          </p:cNvPr>
          <p:cNvSpPr/>
          <p:nvPr userDrawn="1"/>
        </p:nvSpPr>
        <p:spPr>
          <a:xfrm>
            <a:off x="15404647" y="9105900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4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6EB334-A96E-0F8D-690E-C2AE7E129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72F27-008F-43E2-5D2D-85D67EC9C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C8CD4-6B8D-7A24-8BEA-5319AD461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4739C1-C3C2-AB45-8221-4B1AE8BE01B1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E5B9E-9494-D877-F0A9-60C4CE232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A11FD-EF1A-A3D4-8B13-914A16759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985378-935F-414E-8EC7-2D10179964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erson with finger on his chin&#10;&#10;AI-generated content may be incorrect.">
            <a:extLst>
              <a:ext uri="{FF2B5EF4-FFF2-40B4-BE49-F238E27FC236}">
                <a16:creationId xmlns:a16="http://schemas.microsoft.com/office/drawing/2014/main" id="{DADB4997-AF84-AE21-936C-6F932AD4A8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2978413"/>
            <a:ext cx="3657600" cy="5975087"/>
          </a:xfrm>
          <a:prstGeom prst="rect">
            <a:avLst/>
          </a:prstGeom>
        </p:spPr>
      </p:pic>
      <p:pic>
        <p:nvPicPr>
          <p:cNvPr id="8" name="Picture 7" descr="A hand pointing with blue nails&#10;&#10;AI-generated content may be incorrect.">
            <a:extLst>
              <a:ext uri="{FF2B5EF4-FFF2-40B4-BE49-F238E27FC236}">
                <a16:creationId xmlns:a16="http://schemas.microsoft.com/office/drawing/2014/main" id="{B09300B5-2524-D04A-5578-697413393FB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3143081" cy="2256874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D08C561E-FC58-87B5-4113-1EE6262E1318}"/>
              </a:ext>
            </a:extLst>
          </p:cNvPr>
          <p:cNvGrpSpPr/>
          <p:nvPr userDrawn="1"/>
        </p:nvGrpSpPr>
        <p:grpSpPr>
          <a:xfrm flipV="1">
            <a:off x="0" y="8923581"/>
            <a:ext cx="18288000" cy="1363419"/>
            <a:chOff x="0" y="0"/>
            <a:chExt cx="4816593" cy="2365942"/>
          </a:xfrm>
          <a:solidFill>
            <a:srgbClr val="E6E9E9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78DDEC5F-CE00-6DE9-EBB4-204CF4465CDB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170BD162-DC8E-770A-AE86-2DDD2AD40D06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6C19F1A4-7D09-249E-F28E-6573535AB3AE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6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64157-29DE-4E1A-2A1F-59FAED24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9C211-FBA5-C2A3-5780-FE31B4DD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DA82D-A908-756A-9FCC-A963064A2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2DE60-FAEB-99D3-4F53-7EF149763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2E182-2CE6-1D38-C041-3FB15872A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02F770C-AF01-E32D-422C-577296B1B829}"/>
              </a:ext>
            </a:extLst>
          </p:cNvPr>
          <p:cNvGrpSpPr/>
          <p:nvPr userDrawn="1"/>
        </p:nvGrpSpPr>
        <p:grpSpPr>
          <a:xfrm>
            <a:off x="0" y="-114300"/>
            <a:ext cx="18288000" cy="8839200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154217-4325-22F2-64C6-66268FC739D9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8F696D6-096B-4EAF-70EB-F8AA986E76C4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1D58BE37-4AEA-5FEE-D659-BE7428B9EFA5}"/>
              </a:ext>
            </a:extLst>
          </p:cNvPr>
          <p:cNvSpPr/>
          <p:nvPr userDrawn="1"/>
        </p:nvSpPr>
        <p:spPr>
          <a:xfrm>
            <a:off x="11163300" y="1901428"/>
            <a:ext cx="6819900" cy="6823472"/>
          </a:xfrm>
          <a:custGeom>
            <a:avLst/>
            <a:gdLst/>
            <a:ahLst/>
            <a:cxnLst/>
            <a:rect l="l" t="t" r="r" b="b"/>
            <a:pathLst>
              <a:path w="6785619" h="6936368">
                <a:moveTo>
                  <a:pt x="0" y="0"/>
                </a:moveTo>
                <a:lnTo>
                  <a:pt x="6785619" y="0"/>
                </a:lnTo>
                <a:lnTo>
                  <a:pt x="6785619" y="6936368"/>
                </a:lnTo>
                <a:lnTo>
                  <a:pt x="0" y="6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01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4A99C37E-4BC0-7C58-A071-D2411C9AA98D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4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64157-29DE-4E1A-2A1F-59FAED24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9C211-FBA5-C2A3-5780-FE31B4DD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DA82D-A908-756A-9FCC-A963064A2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2DE60-FAEB-99D3-4F53-7EF149763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2E182-2CE6-1D38-C041-3FB15872A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02F770C-AF01-E32D-422C-577296B1B829}"/>
              </a:ext>
            </a:extLst>
          </p:cNvPr>
          <p:cNvGrpSpPr/>
          <p:nvPr userDrawn="1"/>
        </p:nvGrpSpPr>
        <p:grpSpPr>
          <a:xfrm>
            <a:off x="0" y="-114300"/>
            <a:ext cx="18288000" cy="10401300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154217-4325-22F2-64C6-66268FC739D9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8F696D6-096B-4EAF-70EB-F8AA986E76C4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3">
            <a:extLst>
              <a:ext uri="{FF2B5EF4-FFF2-40B4-BE49-F238E27FC236}">
                <a16:creationId xmlns:a16="http://schemas.microsoft.com/office/drawing/2014/main" id="{4A99C37E-4BC0-7C58-A071-D2411C9AA98D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64157-29DE-4E1A-2A1F-59FAED24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9C211-FBA5-C2A3-5780-FE31B4DD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DA82D-A908-756A-9FCC-A963064A2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64CD48-4EE0-474A-ACAC-6D2DEAABFA7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2DE60-FAEB-99D3-4F53-7EF149763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02F770C-AF01-E32D-422C-577296B1B829}"/>
              </a:ext>
            </a:extLst>
          </p:cNvPr>
          <p:cNvGrpSpPr/>
          <p:nvPr userDrawn="1"/>
        </p:nvGrpSpPr>
        <p:grpSpPr>
          <a:xfrm>
            <a:off x="0" y="-114300"/>
            <a:ext cx="18288000" cy="8839200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154217-4325-22F2-64C6-66268FC739D9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8F696D6-096B-4EAF-70EB-F8AA986E76C4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1D58BE37-4AEA-5FEE-D659-BE7428B9EFA5}"/>
              </a:ext>
            </a:extLst>
          </p:cNvPr>
          <p:cNvSpPr/>
          <p:nvPr userDrawn="1"/>
        </p:nvSpPr>
        <p:spPr>
          <a:xfrm>
            <a:off x="11960324" y="2470150"/>
            <a:ext cx="6251475" cy="6254749"/>
          </a:xfrm>
          <a:custGeom>
            <a:avLst/>
            <a:gdLst/>
            <a:ahLst/>
            <a:cxnLst/>
            <a:rect l="l" t="t" r="r" b="b"/>
            <a:pathLst>
              <a:path w="6785619" h="6936368">
                <a:moveTo>
                  <a:pt x="0" y="0"/>
                </a:moveTo>
                <a:lnTo>
                  <a:pt x="6785619" y="0"/>
                </a:lnTo>
                <a:lnTo>
                  <a:pt x="6785619" y="6936368"/>
                </a:lnTo>
                <a:lnTo>
                  <a:pt x="0" y="6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401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22A05B1-073D-DEDE-6294-505ABF75F42C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50E6976-8E10-DAF1-023B-090ED3E52063}"/>
              </a:ext>
            </a:extLst>
          </p:cNvPr>
          <p:cNvSpPr/>
          <p:nvPr userDrawn="1"/>
        </p:nvSpPr>
        <p:spPr>
          <a:xfrm>
            <a:off x="13245242" y="9228381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B13E7-AECE-79D4-AD44-4F9D251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5C811-B445-449F-A491-FB6593A93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61C35-8AB6-7539-4C35-9A8F8E2D4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B2A187-969F-AB49-B570-76748EE28AE6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06D80-ED2B-D832-7E31-EC0EA993F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0B19A-9ECA-2A16-7B92-DC8DB0908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 descr="A pink circle with black border&#10;&#10;AI-generated content may be incorrect.">
            <a:extLst>
              <a:ext uri="{FF2B5EF4-FFF2-40B4-BE49-F238E27FC236}">
                <a16:creationId xmlns:a16="http://schemas.microsoft.com/office/drawing/2014/main" id="{DD5948CD-C2B7-3095-DBED-7756A6106D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C8340B89-DC21-3773-F8D3-53A786E466F6}"/>
              </a:ext>
            </a:extLst>
          </p:cNvPr>
          <p:cNvSpPr/>
          <p:nvPr userDrawn="1"/>
        </p:nvSpPr>
        <p:spPr>
          <a:xfrm>
            <a:off x="15404647" y="9105900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7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C6A2AF-DE41-DAB5-A25F-68DBAD10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4EAC7-5830-2BCA-A3F6-48FF06009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E1619-2B26-29FC-FC12-D19CA2FAB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4E477-45BB-7A48-8A5D-442C5E1D5826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9139E-35D8-D5EF-B877-6D08624DA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37988-0797-2DE4-5A73-4FFC45312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21E03-0E17-514C-B4AD-07FBA958FF6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with her fingers to her mouth&#10;&#10;AI-generated content may be incorrect.">
            <a:extLst>
              <a:ext uri="{FF2B5EF4-FFF2-40B4-BE49-F238E27FC236}">
                <a16:creationId xmlns:a16="http://schemas.microsoft.com/office/drawing/2014/main" id="{BC9FBC63-565D-3ABD-539C-467711E61F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96B05C72-5FD8-D5E7-A1CC-82117B833ED2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1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5601751" y="-761198"/>
            <a:ext cx="3699670" cy="3699670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451586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E414FF-B096-1408-23C8-633A5203AE03}"/>
              </a:ext>
            </a:extLst>
          </p:cNvPr>
          <p:cNvSpPr/>
          <p:nvPr userDrawn="1"/>
        </p:nvSpPr>
        <p:spPr>
          <a:xfrm>
            <a:off x="14070861" y="-579438"/>
            <a:ext cx="2007339" cy="1989138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813C158-E398-B5B1-F56F-0720B8768E04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5363179" y="-571500"/>
            <a:ext cx="3991621" cy="3991621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451586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E414FF-B096-1408-23C8-633A5203AE03}"/>
              </a:ext>
            </a:extLst>
          </p:cNvPr>
          <p:cNvSpPr/>
          <p:nvPr userDrawn="1"/>
        </p:nvSpPr>
        <p:spPr>
          <a:xfrm>
            <a:off x="14219238" y="-892386"/>
            <a:ext cx="1935162" cy="1917615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B328E2E-28D2-A5E2-B863-767D242DEF3A}"/>
              </a:ext>
            </a:extLst>
          </p:cNvPr>
          <p:cNvSpPr/>
          <p:nvPr userDrawn="1"/>
        </p:nvSpPr>
        <p:spPr>
          <a:xfrm>
            <a:off x="15759842" y="9212696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3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5832367" y="-779233"/>
            <a:ext cx="2623908" cy="2623908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766110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A0944D-E9AF-6E8E-8023-295E35B54D2C}"/>
              </a:ext>
            </a:extLst>
          </p:cNvPr>
          <p:cNvSpPr/>
          <p:nvPr userDrawn="1"/>
        </p:nvSpPr>
        <p:spPr>
          <a:xfrm>
            <a:off x="17014825" y="5394325"/>
            <a:ext cx="2263775" cy="2263775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5465C0-ECC0-AB6E-C946-DFB4C316CA88}"/>
              </a:ext>
            </a:extLst>
          </p:cNvPr>
          <p:cNvSpPr/>
          <p:nvPr userDrawn="1"/>
        </p:nvSpPr>
        <p:spPr>
          <a:xfrm>
            <a:off x="13770143" y="-308272"/>
            <a:ext cx="1175345" cy="1175345"/>
          </a:xfrm>
          <a:prstGeom prst="ellipse">
            <a:avLst/>
          </a:prstGeom>
          <a:solidFill>
            <a:srgbClr val="FF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5EB028-C289-3346-3BA3-846A87D71ABB}"/>
              </a:ext>
            </a:extLst>
          </p:cNvPr>
          <p:cNvSpPr txBox="1"/>
          <p:nvPr userDrawn="1"/>
        </p:nvSpPr>
        <p:spPr>
          <a:xfrm>
            <a:off x="4822581" y="4563180"/>
            <a:ext cx="9645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HEAR - body slide 14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476BA29E-3ACA-D321-2C18-1E575C878821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519B5D3-8E0F-211D-B8FC-75B1E829B02B}"/>
              </a:ext>
            </a:extLst>
          </p:cNvPr>
          <p:cNvSpPr/>
          <p:nvPr userDrawn="1"/>
        </p:nvSpPr>
        <p:spPr>
          <a:xfrm>
            <a:off x="13245242" y="9228381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7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1B7199-A309-EEA5-8666-718EF1346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7E63D-A424-4810-7266-690816AED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7E207-940F-16FB-ECE6-B7B3F01F6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3C9657-5A81-D642-9ADA-173264DDCD82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B5E63-4903-9551-04A5-02A540D91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C40AA-89FB-FD19-8F24-527850FA5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237F9F-E81C-1C42-BD42-CC419C0229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hand pointing with blue nails&#10;&#10;AI-generated content may be incorrect.">
            <a:extLst>
              <a:ext uri="{FF2B5EF4-FFF2-40B4-BE49-F238E27FC236}">
                <a16:creationId xmlns:a16="http://schemas.microsoft.com/office/drawing/2014/main" id="{A3B0C8E0-ECD8-E73C-73A9-E1C171376A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3143081" cy="2256874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AD484E85-DE1D-63C5-4461-6BFE5318276F}"/>
              </a:ext>
            </a:extLst>
          </p:cNvPr>
          <p:cNvGrpSpPr/>
          <p:nvPr userDrawn="1"/>
        </p:nvGrpSpPr>
        <p:grpSpPr>
          <a:xfrm>
            <a:off x="0" y="8969428"/>
            <a:ext cx="18288000" cy="1355672"/>
            <a:chOff x="0" y="0"/>
            <a:chExt cx="4816593" cy="838003"/>
          </a:xfrm>
          <a:solidFill>
            <a:srgbClr val="C5DAFF"/>
          </a:solidFill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0B9D72CA-C5CC-1F33-939C-E7CA5B9811D3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C45F734F-2D42-ABB6-3F2D-3D23E011A154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90FFFF51-60DD-39A4-8F87-B4E8F2921CA2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6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70" r:id="rId3"/>
    <p:sldLayoutId id="21474838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29749-D269-4E87-F795-9545B978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9EC9-1C3E-0A03-CDAD-1DC6C5D74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E2AB4-7A60-2A6F-0452-F7954CA7A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459A62-D128-D648-9745-33A9BE89C946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57581-F8FD-00BA-DFD4-7860B2156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ACD3C-A33A-ACCF-D710-B0C42E8D1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DF8F39B-DBA9-049D-EE63-EB6352161ECF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lack and pink background with a white circle and a pink and blue circle with a white and black circle with a pink and white circle with a pink and white circle with a white and black circle&#10;&#10;AI-generated content may be incorrect.">
            <a:extLst>
              <a:ext uri="{FF2B5EF4-FFF2-40B4-BE49-F238E27FC236}">
                <a16:creationId xmlns:a16="http://schemas.microsoft.com/office/drawing/2014/main" id="{5E39EB8D-8E8D-CDDD-05DF-313E940A56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457238AE-E732-DFD9-5913-D9E614E5AC62}"/>
              </a:ext>
            </a:extLst>
          </p:cNvPr>
          <p:cNvSpPr/>
          <p:nvPr userDrawn="1"/>
        </p:nvSpPr>
        <p:spPr>
          <a:xfrm>
            <a:off x="15984767" y="93807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7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918BB9-CAC2-1C24-5A46-6691DF33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692AB-68D3-1C6B-BE2E-42529A873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89E34-BC6B-5316-E426-CB4619397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BD5E0-529F-6641-B033-3C7EBF690461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6517E-5BAA-63EA-A241-0DAA39BAE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F7D5E-E3EA-A737-3489-101F8EC35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161E908C-12B7-C8B6-0612-F8F3487527BF}"/>
              </a:ext>
            </a:extLst>
          </p:cNvPr>
          <p:cNvGrpSpPr/>
          <p:nvPr userDrawn="1"/>
        </p:nvGrpSpPr>
        <p:grpSpPr>
          <a:xfrm>
            <a:off x="0" y="114300"/>
            <a:ext cx="18288000" cy="8809281"/>
            <a:chOff x="0" y="0"/>
            <a:chExt cx="4816593" cy="2365942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1948493-B5DE-4D76-0531-7DF0B850730C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FBC3DB40-FB02-4E3F-4817-5628061C3538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 descr="A cartoon of a person holding a phone&#10;&#10;AI-generated content may be incorrect.">
            <a:extLst>
              <a:ext uri="{FF2B5EF4-FFF2-40B4-BE49-F238E27FC236}">
                <a16:creationId xmlns:a16="http://schemas.microsoft.com/office/drawing/2014/main" id="{36B8E024-69B5-8658-32E2-739836B018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786" y="3009900"/>
            <a:ext cx="3860800" cy="5892800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610E6303-0E8B-F662-E928-C5F809D193F0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8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3D8E0-3089-829A-B699-80576CB1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3D77-7AC1-87F7-EA0B-71E3B862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CEBE2-083F-D3D2-BA92-7B986B49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EC92F-B32B-BF49-85A6-76F4FC114BAC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F440-C511-01A3-A67D-5353F644E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F3C0-A142-3B76-85B4-0AD08D6FE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A834F30-07B1-77C0-FECF-74BA9BA3206F}"/>
              </a:ext>
            </a:extLst>
          </p:cNvPr>
          <p:cNvSpPr/>
          <p:nvPr userDrawn="1"/>
        </p:nvSpPr>
        <p:spPr>
          <a:xfrm>
            <a:off x="10328400" y="-1348725"/>
            <a:ext cx="7959600" cy="11340498"/>
          </a:xfrm>
          <a:custGeom>
            <a:avLst/>
            <a:gdLst/>
            <a:ahLst/>
            <a:cxnLst/>
            <a:rect l="l" t="t" r="r" b="b"/>
            <a:pathLst>
              <a:path w="7959600" h="11340498">
                <a:moveTo>
                  <a:pt x="0" y="0"/>
                </a:moveTo>
                <a:lnTo>
                  <a:pt x="7959600" y="0"/>
                </a:lnTo>
                <a:lnTo>
                  <a:pt x="7959600" y="11340498"/>
                </a:lnTo>
                <a:lnTo>
                  <a:pt x="0" y="11340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78731FC3-5C3E-A211-3413-05B211A6CD87}"/>
              </a:ext>
            </a:extLst>
          </p:cNvPr>
          <p:cNvSpPr/>
          <p:nvPr userDrawn="1"/>
        </p:nvSpPr>
        <p:spPr>
          <a:xfrm>
            <a:off x="7801499" y="4321524"/>
            <a:ext cx="4576939" cy="6098128"/>
          </a:xfrm>
          <a:custGeom>
            <a:avLst/>
            <a:gdLst/>
            <a:ahLst/>
            <a:cxnLst/>
            <a:rect l="l" t="t" r="r" b="b"/>
            <a:pathLst>
              <a:path w="4576939" h="6098128">
                <a:moveTo>
                  <a:pt x="0" y="0"/>
                </a:moveTo>
                <a:lnTo>
                  <a:pt x="4576938" y="0"/>
                </a:lnTo>
                <a:lnTo>
                  <a:pt x="4576938" y="6098128"/>
                </a:lnTo>
                <a:lnTo>
                  <a:pt x="0" y="60981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28" b="-56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4DDDD80-AE99-91ED-DCED-112442FEA298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2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3D8E0-3089-829A-B699-80576CB1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3D77-7AC1-87F7-EA0B-71E3B862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CEBE2-083F-D3D2-BA92-7B986B49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EC92F-B32B-BF49-85A6-76F4FC114BAC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F440-C511-01A3-A67D-5353F644E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F3C0-A142-3B76-85B4-0AD08D6FE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holding a phone&#10;&#10;AI-generated content may be incorrect.">
            <a:extLst>
              <a:ext uri="{FF2B5EF4-FFF2-40B4-BE49-F238E27FC236}">
                <a16:creationId xmlns:a16="http://schemas.microsoft.com/office/drawing/2014/main" id="{DA3A11B7-7254-2932-759B-A7F433D75C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2BA5FFC6-D4D3-AD2F-12D7-D399D0A71A6A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6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E407C-5D0F-9A49-AEA8-FD364152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AAC5B-17E7-2340-E4CE-48F18AA0C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C5C29-1F7A-7847-9886-1F4D51C09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5EF1AE-C8A2-E046-89AB-2DABAD1F35DE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3AC86-6119-3F95-498D-D00CCFC87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7469E-54E7-6879-936F-0C0CD0177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9DAD6B9-83AB-140F-C02D-E328C30FFB2B}"/>
              </a:ext>
            </a:extLst>
          </p:cNvPr>
          <p:cNvSpPr/>
          <p:nvPr userDrawn="1"/>
        </p:nvSpPr>
        <p:spPr>
          <a:xfrm flipH="1">
            <a:off x="12648141" y="2933700"/>
            <a:ext cx="3811059" cy="6527800"/>
          </a:xfrm>
          <a:custGeom>
            <a:avLst/>
            <a:gdLst/>
            <a:ahLst/>
            <a:cxnLst/>
            <a:rect l="l" t="t" r="r" b="b"/>
            <a:pathLst>
              <a:path w="4058719" h="6952006">
                <a:moveTo>
                  <a:pt x="4058719" y="0"/>
                </a:moveTo>
                <a:lnTo>
                  <a:pt x="0" y="0"/>
                </a:lnTo>
                <a:lnTo>
                  <a:pt x="0" y="6952007"/>
                </a:lnTo>
                <a:lnTo>
                  <a:pt x="4058719" y="6952007"/>
                </a:lnTo>
                <a:lnTo>
                  <a:pt x="405871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E986C68-00EE-09D4-E8A5-EB6254C89116}"/>
              </a:ext>
            </a:extLst>
          </p:cNvPr>
          <p:cNvSpPr/>
          <p:nvPr userDrawn="1"/>
        </p:nvSpPr>
        <p:spPr>
          <a:xfrm>
            <a:off x="15527931" y="9350169"/>
            <a:ext cx="1731369" cy="5760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77965391-58C3-2859-7BAE-84D822C6A516}"/>
              </a:ext>
            </a:extLst>
          </p:cNvPr>
          <p:cNvSpPr/>
          <p:nvPr userDrawn="1"/>
        </p:nvSpPr>
        <p:spPr>
          <a:xfrm>
            <a:off x="13335000" y="9345804"/>
            <a:ext cx="1728058" cy="5760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C8CC255B-9A3B-6060-B1F6-5B517E2931E9}"/>
              </a:ext>
            </a:extLst>
          </p:cNvPr>
          <p:cNvGrpSpPr/>
          <p:nvPr userDrawn="1"/>
        </p:nvGrpSpPr>
        <p:grpSpPr>
          <a:xfrm>
            <a:off x="0" y="8922258"/>
            <a:ext cx="18288000" cy="1661795"/>
            <a:chOff x="0" y="0"/>
            <a:chExt cx="4816593" cy="838003"/>
          </a:xfrm>
          <a:solidFill>
            <a:srgbClr val="FFD989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B0A0FDD6-32B2-C688-A397-DAADC9E3E580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23B42968-94B6-BFA0-88AD-527A547B5565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9" name="Freeform 6">
            <a:extLst>
              <a:ext uri="{FF2B5EF4-FFF2-40B4-BE49-F238E27FC236}">
                <a16:creationId xmlns:a16="http://schemas.microsoft.com/office/drawing/2014/main" id="{C0DAF54D-A25A-D96F-2F16-A2080DE32197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BA987667-F242-A15E-E883-AD0788E7A12D}"/>
              </a:ext>
            </a:extLst>
          </p:cNvPr>
          <p:cNvSpPr/>
          <p:nvPr userDrawn="1"/>
        </p:nvSpPr>
        <p:spPr>
          <a:xfrm>
            <a:off x="13169042" y="9266238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8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>
            <a:extLst>
              <a:ext uri="{FF2B5EF4-FFF2-40B4-BE49-F238E27FC236}">
                <a16:creationId xmlns:a16="http://schemas.microsoft.com/office/drawing/2014/main" id="{BFE227DE-53B7-9D0C-3B67-F7F03AEFD851}"/>
              </a:ext>
            </a:extLst>
          </p:cNvPr>
          <p:cNvGrpSpPr/>
          <p:nvPr userDrawn="1"/>
        </p:nvGrpSpPr>
        <p:grpSpPr>
          <a:xfrm>
            <a:off x="0" y="8969428"/>
            <a:ext cx="18288000" cy="1355672"/>
            <a:chOff x="0" y="0"/>
            <a:chExt cx="4816593" cy="838003"/>
          </a:xfrm>
          <a:solidFill>
            <a:srgbClr val="C5DAFF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21FBE6B4-2F20-6C4B-A023-D6A8E46169B1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CAE5DB2D-0704-54F7-E1E0-7550A1D55FAC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084" y="27638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7A7D4C7-CCCC-A78C-8B7F-2C28A4CED9CF}"/>
              </a:ext>
            </a:extLst>
          </p:cNvPr>
          <p:cNvSpPr/>
          <p:nvPr userDrawn="1"/>
        </p:nvSpPr>
        <p:spPr>
          <a:xfrm>
            <a:off x="15580442" y="7048500"/>
            <a:ext cx="1259985" cy="1799259"/>
          </a:xfrm>
          <a:custGeom>
            <a:avLst/>
            <a:gdLst/>
            <a:ahLst/>
            <a:cxnLst/>
            <a:rect l="l" t="t" r="r" b="b"/>
            <a:pathLst>
              <a:path w="1259985" h="1799259">
                <a:moveTo>
                  <a:pt x="0" y="0"/>
                </a:moveTo>
                <a:lnTo>
                  <a:pt x="1259985" y="0"/>
                </a:lnTo>
                <a:lnTo>
                  <a:pt x="1259985" y="1799259"/>
                </a:lnTo>
                <a:lnTo>
                  <a:pt x="0" y="1799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DF3B350-1418-8A58-9751-9273E6DBFCDA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2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o.ie/" TargetMode="Externa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22123" y="-361652"/>
            <a:ext cx="18691122" cy="9344840"/>
            <a:chOff x="0" y="-95250"/>
            <a:chExt cx="4922765" cy="2461192"/>
          </a:xfrm>
        </p:grpSpPr>
        <p:sp>
          <p:nvSpPr>
            <p:cNvPr id="3" name="Freeform 3"/>
            <p:cNvSpPr>
              <a:spLocks/>
            </p:cNvSpPr>
            <p:nvPr/>
          </p:nvSpPr>
          <p:spPr>
            <a:xfrm>
              <a:off x="0" y="0"/>
              <a:ext cx="4922765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378120" y="2626230"/>
            <a:ext cx="5610016" cy="6356958"/>
          </a:xfrm>
          <a:custGeom>
            <a:avLst/>
            <a:gdLst/>
            <a:ahLst/>
            <a:cxnLst/>
            <a:rect l="l" t="t" r="r" b="b"/>
            <a:pathLst>
              <a:path w="5610016" h="6356958">
                <a:moveTo>
                  <a:pt x="0" y="0"/>
                </a:moveTo>
                <a:lnTo>
                  <a:pt x="5610016" y="0"/>
                </a:lnTo>
                <a:lnTo>
                  <a:pt x="561001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3F308E2-F94C-0409-C408-12CE97118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5" y="847725"/>
            <a:ext cx="7772400" cy="4371975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A4ED7EB2-29E8-9BA6-2021-4A1ECDA4AA0D}"/>
              </a:ext>
            </a:extLst>
          </p:cNvPr>
          <p:cNvSpPr/>
          <p:nvPr/>
        </p:nvSpPr>
        <p:spPr>
          <a:xfrm>
            <a:off x="1259280" y="4491720"/>
            <a:ext cx="7862040" cy="134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4400" b="0" strike="noStrike" spc="-1" dirty="0">
                <a:solidFill>
                  <a:schemeClr val="lt1"/>
                </a:solidFill>
                <a:latin typeface="Arial Rounded MT Bold"/>
              </a:rPr>
              <a:t>School Presentation for applying to HEAR in</a:t>
            </a:r>
            <a:r>
              <a:rPr lang="en-GB" sz="4400" b="0" strike="noStrike" spc="-1" dirty="0">
                <a:solidFill>
                  <a:schemeClr val="lt1"/>
                </a:solidFill>
                <a:latin typeface="Arial Rounded MT Bold"/>
                <a:ea typeface="Tahoma"/>
              </a:rPr>
              <a:t> 2026</a:t>
            </a:r>
            <a:endParaRPr lang="en-GB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491987B-A6A1-80F2-B3CD-0C6AE51E6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780817"/>
            <a:ext cx="70583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E10F5B"/>
                </a:solidFill>
                <a:latin typeface="Arial Rounded MT Bold" panose="020F0704030504030204" pitchFamily="34" charset="77"/>
                <a:cs typeface="Calibri" panose="020F0502020204030204" pitchFamily="34" charset="0"/>
              </a:rPr>
              <a:t>How the </a:t>
            </a:r>
            <a:r>
              <a:rPr lang="en-GB" altLang="en-US" sz="40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 panose="020F0502020204030204" pitchFamily="34" charset="0"/>
              </a:rPr>
              <a:t>s</a:t>
            </a:r>
            <a:r>
              <a:rPr lang="en-GB" sz="40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 panose="020F0502020204030204" pitchFamily="34" charset="0"/>
              </a:rPr>
              <a:t>core is calculated</a:t>
            </a:r>
            <a:endParaRPr kumimoji="0" lang="en-US" altLang="en-US" sz="4000" i="0" u="none" strike="noStrike" cap="none" normalizeH="0" baseline="0" dirty="0">
              <a:ln>
                <a:noFill/>
              </a:ln>
              <a:solidFill>
                <a:srgbClr val="E10F5B"/>
              </a:solidFill>
              <a:effectLst/>
              <a:latin typeface="Arial Rounded MT Bold" panose="020F0704030504030204" pitchFamily="34" charset="77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0D145B-C5AF-ED65-08B9-04B12B8DE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76233"/>
              </p:ext>
            </p:extLst>
          </p:nvPr>
        </p:nvGraphicFramePr>
        <p:xfrm>
          <a:off x="2209800" y="2022402"/>
          <a:ext cx="10896600" cy="7129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>
                  <a:extLst>
                    <a:ext uri="{9D8B030D-6E8A-4147-A177-3AD203B41FA5}">
                      <a16:colId xmlns:a16="http://schemas.microsoft.com/office/drawing/2014/main" val="2179013491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619980544"/>
                    </a:ext>
                  </a:extLst>
                </a:gridCol>
              </a:tblGrid>
              <a:tr h="610560">
                <a:tc>
                  <a:txBody>
                    <a:bodyPr/>
                    <a:lstStyle/>
                    <a:p>
                      <a:r>
                        <a:rPr lang="en-GB" sz="2400" kern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Criteria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E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Score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E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524103"/>
                  </a:ext>
                </a:extLst>
              </a:tr>
              <a:tr h="936191">
                <a:tc>
                  <a:txBody>
                    <a:bodyPr/>
                    <a:lstStyle/>
                    <a:p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Income (Mandatory)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applicants to HEAR need to meet the low-income criteria (no score awarded)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787733"/>
                  </a:ext>
                </a:extLst>
              </a:tr>
              <a:tr h="1343230">
                <a:tc>
                  <a:txBody>
                    <a:bodyPr/>
                    <a:lstStyle/>
                    <a:p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Medical Card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Medical card in date on 31st December 2025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= 1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= 0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2394"/>
                  </a:ext>
                </a:extLst>
              </a:tr>
              <a:tr h="9361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Means-Tested Social Welfare Benefits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= 2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= 0</a:t>
                      </a:r>
                      <a:endParaRPr lang="en-IE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815992"/>
                  </a:ext>
                </a:extLst>
              </a:tr>
              <a:tr h="195379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Area (Deprivation Index Score)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Extremely Disadvantaged =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Very Disadvantaged =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Experienced homelessness =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Disadvantaged =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Marginally Below Average or higher =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725153"/>
                  </a:ext>
                </a:extLst>
              </a:tr>
              <a:tr h="854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DEIS School Status</a:t>
                      </a:r>
                      <a:endParaRPr lang="en-IE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= 1.5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= 0</a:t>
                      </a:r>
                      <a:endParaRPr lang="en-IE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508529"/>
                  </a:ext>
                </a:extLst>
              </a:tr>
              <a:tr h="495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Achievable Points</a:t>
                      </a:r>
                      <a:endParaRPr lang="en-IE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E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rgbClr val="4B2E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3296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C106383-F41B-4320-FA1D-C6DD3B311597}"/>
              </a:ext>
            </a:extLst>
          </p:cNvPr>
          <p:cNvSpPr txBox="1"/>
          <p:nvPr/>
        </p:nvSpPr>
        <p:spPr>
          <a:xfrm flipH="1">
            <a:off x="1774928" y="3635021"/>
            <a:ext cx="27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6C64C2-329A-112C-DD2C-9DF57E40FBE4}"/>
              </a:ext>
            </a:extLst>
          </p:cNvPr>
          <p:cNvSpPr txBox="1"/>
          <p:nvPr/>
        </p:nvSpPr>
        <p:spPr>
          <a:xfrm flipH="1">
            <a:off x="1774927" y="4953000"/>
            <a:ext cx="27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76601E-F212-E821-2920-46EE44D2FBA7}"/>
              </a:ext>
            </a:extLst>
          </p:cNvPr>
          <p:cNvCxnSpPr/>
          <p:nvPr/>
        </p:nvCxnSpPr>
        <p:spPr>
          <a:xfrm>
            <a:off x="2209799" y="3543300"/>
            <a:ext cx="10896601" cy="0"/>
          </a:xfrm>
          <a:prstGeom prst="line">
            <a:avLst/>
          </a:prstGeom>
          <a:ln w="38100">
            <a:solidFill>
              <a:srgbClr val="4B2E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A13E66-F8F0-3172-EFDA-DFADE17263D5}"/>
              </a:ext>
            </a:extLst>
          </p:cNvPr>
          <p:cNvCxnSpPr/>
          <p:nvPr/>
        </p:nvCxnSpPr>
        <p:spPr>
          <a:xfrm>
            <a:off x="2209799" y="4914900"/>
            <a:ext cx="10896601" cy="0"/>
          </a:xfrm>
          <a:prstGeom prst="line">
            <a:avLst/>
          </a:prstGeom>
          <a:ln w="38100">
            <a:solidFill>
              <a:srgbClr val="4B2E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BA1CF0-5C45-08D7-C5A3-7B0F9A7D18D5}"/>
              </a:ext>
            </a:extLst>
          </p:cNvPr>
          <p:cNvCxnSpPr>
            <a:cxnSpLocks/>
          </p:cNvCxnSpPr>
          <p:nvPr/>
        </p:nvCxnSpPr>
        <p:spPr>
          <a:xfrm>
            <a:off x="2209799" y="5829300"/>
            <a:ext cx="10896601" cy="0"/>
          </a:xfrm>
          <a:prstGeom prst="line">
            <a:avLst/>
          </a:prstGeom>
          <a:ln w="38100">
            <a:solidFill>
              <a:srgbClr val="4B2E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A1C946-8FFE-0535-7662-FD9287DA5DCD}"/>
              </a:ext>
            </a:extLst>
          </p:cNvPr>
          <p:cNvCxnSpPr/>
          <p:nvPr/>
        </p:nvCxnSpPr>
        <p:spPr>
          <a:xfrm>
            <a:off x="2209799" y="7810500"/>
            <a:ext cx="10896601" cy="0"/>
          </a:xfrm>
          <a:prstGeom prst="line">
            <a:avLst/>
          </a:prstGeom>
          <a:ln w="38100">
            <a:solidFill>
              <a:srgbClr val="4B2E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689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89DE2-EE47-D137-F426-28427118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03C44BB-3831-DC2D-720D-44F5CF6A6BF5}"/>
              </a:ext>
            </a:extLst>
          </p:cNvPr>
          <p:cNvSpPr txBox="1"/>
          <p:nvPr/>
        </p:nvSpPr>
        <p:spPr>
          <a:xfrm flipH="1">
            <a:off x="1774928" y="3635021"/>
            <a:ext cx="27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564D2D-86B7-3613-A64A-3D7E12EF2D62}"/>
              </a:ext>
            </a:extLst>
          </p:cNvPr>
          <p:cNvSpPr txBox="1"/>
          <p:nvPr/>
        </p:nvSpPr>
        <p:spPr>
          <a:xfrm flipH="1">
            <a:off x="1774927" y="4953000"/>
            <a:ext cx="27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DFDADF-5A69-2469-E5F9-BB14BEC395F6}"/>
              </a:ext>
            </a:extLst>
          </p:cNvPr>
          <p:cNvSpPr txBox="1">
            <a:spLocks/>
          </p:cNvSpPr>
          <p:nvPr/>
        </p:nvSpPr>
        <p:spPr>
          <a:xfrm>
            <a:off x="1095935" y="630459"/>
            <a:ext cx="8048065" cy="9382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4000" dirty="0">
                <a:solidFill>
                  <a:srgbClr val="E10F5B"/>
                </a:solidFill>
                <a:latin typeface="Arial Rounded MT Bold" panose="020F0704030504030204" pitchFamily="34" charset="77"/>
                <a:cs typeface="Calibri" panose="020F0502020204030204" pitchFamily="34" charset="0"/>
              </a:rPr>
              <a:t>What the score means: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FA77AA5-D100-2B6D-7972-A31BECA15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88197"/>
              </p:ext>
            </p:extLst>
          </p:nvPr>
        </p:nvGraphicFramePr>
        <p:xfrm>
          <a:off x="1524000" y="3187061"/>
          <a:ext cx="13159328" cy="5529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231">
                  <a:extLst>
                    <a:ext uri="{9D8B030D-6E8A-4147-A177-3AD203B41FA5}">
                      <a16:colId xmlns:a16="http://schemas.microsoft.com/office/drawing/2014/main" val="2179013491"/>
                    </a:ext>
                  </a:extLst>
                </a:gridCol>
                <a:gridCol w="8907097">
                  <a:extLst>
                    <a:ext uri="{9D8B030D-6E8A-4147-A177-3AD203B41FA5}">
                      <a16:colId xmlns:a16="http://schemas.microsoft.com/office/drawing/2014/main" val="1619980544"/>
                    </a:ext>
                  </a:extLst>
                </a:gridCol>
              </a:tblGrid>
              <a:tr h="734548">
                <a:tc>
                  <a:txBody>
                    <a:bodyPr/>
                    <a:lstStyle/>
                    <a:p>
                      <a:r>
                        <a:rPr lang="en-IE" sz="2800" b="1" i="0" u="none" strike="noStrik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Criteria Score 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E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800" b="1" i="0" u="none" strike="noStrik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Eligibility </a:t>
                      </a:r>
                      <a:r>
                        <a:rPr lang="en-IE" sz="2800" b="0" i="0" u="none" strike="noStrik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	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E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524103"/>
                  </a:ext>
                </a:extLst>
              </a:tr>
              <a:tr h="1831491">
                <a:tc>
                  <a:txBody>
                    <a:bodyPr/>
                    <a:lstStyle/>
                    <a:p>
                      <a:r>
                        <a:rPr lang="en-US" sz="36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5.5 - 7 </a:t>
                      </a:r>
                      <a:endParaRPr lang="en-US" sz="36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HEAR Priority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(Applicant competes for HEAR-reduced points offers via CAO and is </a:t>
                      </a:r>
                      <a:r>
                        <a:rPr lang="en-US" sz="2800" b="0" i="0" u="none" strike="noStrike" baseline="0" dirty="0" err="1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prioritised</a:t>
                      </a:r>
                      <a:r>
                        <a:rPr lang="en-US" sz="2800" b="0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offers) </a:t>
                      </a:r>
                      <a:endParaRPr lang="en-US" sz="28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787733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r>
                        <a:rPr lang="en-US" sz="36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2.5 - 5</a:t>
                      </a:r>
                      <a:endParaRPr lang="en-US" sz="36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HEAR Eligible but not HEAR priority status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(Applicant competes for HEAR-reduced points offers via CAO) </a:t>
                      </a:r>
                      <a:endParaRPr lang="en-US" sz="28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2394"/>
                  </a:ext>
                </a:extLst>
              </a:tr>
              <a:tr h="1210388">
                <a:tc>
                  <a:txBody>
                    <a:bodyPr/>
                    <a:lstStyle/>
                    <a:p>
                      <a:r>
                        <a:rPr lang="en-US" sz="36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or Lower</a:t>
                      </a:r>
                      <a:endParaRPr lang="en-US" sz="36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Eligible for HEAR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(But still considered for CAO offers) 	</a:t>
                      </a:r>
                      <a:endParaRPr lang="en-IE" sz="28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81599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2CF8048-7A74-A1C4-F8C5-043B1A94FCBD}"/>
              </a:ext>
            </a:extLst>
          </p:cNvPr>
          <p:cNvSpPr txBox="1"/>
          <p:nvPr/>
        </p:nvSpPr>
        <p:spPr>
          <a:xfrm>
            <a:off x="1095935" y="1714500"/>
            <a:ext cx="78194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total criteria score is added up to see if you are HEAR Priority, HEAR Eligible or HEAR Ineligible. </a:t>
            </a:r>
          </a:p>
        </p:txBody>
      </p:sp>
    </p:spTree>
    <p:extLst>
      <p:ext uri="{BB962C8B-B14F-4D97-AF65-F5344CB8AC3E}">
        <p14:creationId xmlns:p14="http://schemas.microsoft.com/office/powerpoint/2010/main" val="1576505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009D21-F04B-B0DC-FEC7-AE658BA31C1C}"/>
              </a:ext>
            </a:extLst>
          </p:cNvPr>
          <p:cNvSpPr txBox="1"/>
          <p:nvPr/>
        </p:nvSpPr>
        <p:spPr>
          <a:xfrm>
            <a:off x="1000760" y="1028700"/>
            <a:ext cx="14249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 sz="4400" dirty="0">
                <a:solidFill>
                  <a:schemeClr val="bg1"/>
                </a:solidFill>
                <a:latin typeface="Arial Rounded MT Bold" panose="020F0704030504030204" pitchFamily="34" charset="77"/>
                <a:ea typeface="Nunito Sans Bold"/>
                <a:cs typeface="Nunito Sans Bold"/>
                <a:sym typeface="Nunito Sans Bold"/>
              </a:rPr>
              <a:t>HEAR PRIORITY Groups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AC8E9-3FB3-53D2-0369-519B9A749D89}"/>
              </a:ext>
            </a:extLst>
          </p:cNvPr>
          <p:cNvSpPr txBox="1"/>
          <p:nvPr/>
        </p:nvSpPr>
        <p:spPr>
          <a:xfrm>
            <a:off x="1026160" y="2324100"/>
            <a:ext cx="105156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HEAR scheme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recognises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that not all communities are represented in higher education in Ireland.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order to increase the number of HEAR students from these communities progressing to higher education, HEAR has agreed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prioritise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the following groups: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Care-Experienced Applicants. 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Applicants from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Traveller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Communities.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Applicants from Roma Communities.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Young Parents.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Applicants who are both HEAR and DARE eligible.</a:t>
            </a:r>
          </a:p>
        </p:txBody>
      </p:sp>
    </p:spTree>
    <p:extLst>
      <p:ext uri="{BB962C8B-B14F-4D97-AF65-F5344CB8AC3E}">
        <p14:creationId xmlns:p14="http://schemas.microsoft.com/office/powerpoint/2010/main" val="3569762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53E991-1692-85F1-D3D2-6C64CD4FF5F4}"/>
              </a:ext>
            </a:extLst>
          </p:cNvPr>
          <p:cNvSpPr/>
          <p:nvPr/>
        </p:nvSpPr>
        <p:spPr>
          <a:xfrm>
            <a:off x="-1981200" y="8191500"/>
            <a:ext cx="14706600" cy="1295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5DC51E8-6BB7-2F97-D8E4-B87455854FFB}"/>
              </a:ext>
            </a:extLst>
          </p:cNvPr>
          <p:cNvSpPr/>
          <p:nvPr/>
        </p:nvSpPr>
        <p:spPr>
          <a:xfrm>
            <a:off x="1000800" y="1251313"/>
            <a:ext cx="1424880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2200"/>
              </a:spcBef>
            </a:pPr>
            <a:r>
              <a:rPr lang="en-US" sz="4400" b="0" strike="noStrike" spc="-1" dirty="0">
                <a:solidFill>
                  <a:schemeClr val="bg1"/>
                </a:solidFill>
                <a:latin typeface="Arial Rounded MT Bold"/>
                <a:ea typeface="Nunito Sans Bold"/>
              </a:rPr>
              <a:t>HEAR PRIORITY Groups – Requirements </a:t>
            </a:r>
            <a:endParaRPr lang="en-GB" sz="44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9DBAC1A-C980-5B53-FAB9-BE8EB4C06B1B}"/>
              </a:ext>
            </a:extLst>
          </p:cNvPr>
          <p:cNvSpPr/>
          <p:nvPr/>
        </p:nvSpPr>
        <p:spPr>
          <a:xfrm>
            <a:off x="973906" y="2578864"/>
            <a:ext cx="15256694" cy="48306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914400" lvl="1" indent="-4572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IE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Care-Experienced Applicants - 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provide a letter from </a:t>
            </a:r>
            <a:r>
              <a:rPr lang="en-IE" sz="2800" b="0" strike="noStrike" spc="-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Tusla</a:t>
            </a: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defTabSz="914400">
              <a:lnSpc>
                <a:spcPct val="100000"/>
              </a:lnSpc>
            </a:pP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Clr>
                <a:srgbClr val="FFFFFF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Applicants from Traveller Communities - 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provide Community School</a:t>
            </a:r>
            <a:r>
              <a:rPr lang="en-IE" sz="2800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Letter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800" u="sng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IE" sz="2800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Community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Reference Letter</a:t>
            </a: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defTabSz="914400">
              <a:lnSpc>
                <a:spcPct val="100000"/>
              </a:lnSpc>
            </a:pP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Clr>
                <a:srgbClr val="FFFFFF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Applicants from Roma Communities - 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provide School</a:t>
            </a:r>
            <a:r>
              <a:rPr lang="en-IE" sz="2800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Letter </a:t>
            </a:r>
            <a:r>
              <a:rPr lang="en-IE" sz="2800" b="0" u="sng" strike="noStrike" spc="-1" dirty="0">
                <a:solidFill>
                  <a:schemeClr val="bg1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IE" sz="2800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Community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Reference Letter</a:t>
            </a: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</a:pP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Clr>
                <a:srgbClr val="FFFFFF"/>
              </a:buClr>
              <a:buFont typeface="Arial"/>
              <a:buChar char="•"/>
            </a:pPr>
            <a:r>
              <a:rPr lang="en-IE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Young Parents - 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provide evidence of low-income </a:t>
            </a:r>
            <a:r>
              <a:rPr lang="en-IE" sz="2800" b="0" u="sng" strike="noStrike" spc="-1" dirty="0">
                <a:solidFill>
                  <a:schemeClr val="bg1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IE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800" b="1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Young Parent Request for Information Form (DSP Statement)</a:t>
            </a:r>
          </a:p>
          <a:p>
            <a:pPr marL="914400" lvl="1" indent="-457200">
              <a:buClr>
                <a:srgbClr val="FFFFFF"/>
              </a:buClr>
              <a:buFont typeface="Arial"/>
              <a:buChar char="•"/>
            </a:pPr>
            <a:endParaRPr lang="en-GB" sz="2800" b="1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Applicants who are both HEAR and DARE eligible</a:t>
            </a: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B1DCE4A6-CCC5-9DD3-8DE4-D3309853A27A}"/>
              </a:ext>
            </a:extLst>
          </p:cNvPr>
          <p:cNvSpPr/>
          <p:nvPr/>
        </p:nvSpPr>
        <p:spPr>
          <a:xfrm>
            <a:off x="1828800" y="8300585"/>
            <a:ext cx="9448200" cy="106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E10F5B"/>
                </a:solidFill>
                <a:latin typeface="Calibri"/>
              </a:rPr>
              <a:t>Priority groups who provide the above documentation in their application are awarded a score of 7</a:t>
            </a:r>
            <a:endParaRPr lang="en-GB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576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5E7E39-EDCF-F646-19F7-F5EE047B1A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297400" y="1790700"/>
            <a:ext cx="1627414" cy="1627414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64C0FC-A570-B6F9-56B3-31EE677FD7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306801" y="-504953"/>
            <a:ext cx="2295654" cy="2295654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ADB1A5-7C97-7259-21C1-6F9B0CA872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736014" y="3238500"/>
            <a:ext cx="949368" cy="949368"/>
          </a:xfrm>
          <a:prstGeom prst="ellipse">
            <a:avLst/>
          </a:prstGeom>
          <a:solidFill>
            <a:srgbClr val="FF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C5691A3-FC9C-BE03-24B9-58ED317E849E}"/>
              </a:ext>
            </a:extLst>
          </p:cNvPr>
          <p:cNvSpPr/>
          <p:nvPr/>
        </p:nvSpPr>
        <p:spPr>
          <a:xfrm>
            <a:off x="1346400" y="2324100"/>
            <a:ext cx="10617000" cy="395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64490" indent="-364490">
              <a:lnSpc>
                <a:spcPct val="150000"/>
              </a:lnSpc>
              <a:spcBef>
                <a:spcPts val="201"/>
              </a:spcBef>
              <a:buClr>
                <a:srgbClr val="032749"/>
              </a:buClr>
              <a:buAutoNum type="arabicPeriod"/>
            </a:pP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Apply to CAO at </a:t>
            </a: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www.cao</a:t>
            </a:r>
            <a:r>
              <a:rPr lang="en-IE" sz="280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</a:t>
            </a: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 by 17:00 on 1 February 2026.</a:t>
            </a:r>
            <a:endParaRPr lang="en-IE" sz="2800" b="1" strike="noStrike" spc="-1" dirty="0">
              <a:solidFill>
                <a:srgbClr val="032749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marL="364490" indent="-364490" defTabSz="914400">
              <a:lnSpc>
                <a:spcPct val="150000"/>
              </a:lnSpc>
              <a:buClr>
                <a:srgbClr val="032749"/>
              </a:buClr>
              <a:buFont typeface="OpenSymbol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Review your HEAR Handbook with your parents or guardians.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4490" indent="-364490" defTabSz="914400">
              <a:lnSpc>
                <a:spcPct val="150000"/>
              </a:lnSpc>
              <a:tabLst>
                <a:tab pos="0" algn="l"/>
              </a:tabLst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3.  Complete all elements of the online HEAR application form by 17:00 on 1 March 2026.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4490" indent="-364490" defTabSz="914400">
              <a:lnSpc>
                <a:spcPct val="150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4.  Submit </a:t>
            </a:r>
            <a:r>
              <a:rPr lang="en-IE" sz="2800" b="1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clear copies </a:t>
            </a: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of supporting documents requested on your checklist to CAO by 10 March 2026.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7783265-589F-5E53-82AC-8DEBDA8B665A}"/>
              </a:ext>
            </a:extLst>
          </p:cNvPr>
          <p:cNvSpPr/>
          <p:nvPr/>
        </p:nvSpPr>
        <p:spPr>
          <a:xfrm>
            <a:off x="1346400" y="732600"/>
            <a:ext cx="486540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8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How do I apply?</a:t>
            </a:r>
            <a:endParaRPr lang="en-GB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540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FCFB8-5AF3-D0B0-6DFB-B859EF1CB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D36C86A5-411D-189A-88B5-9621A3F456C4}"/>
              </a:ext>
            </a:extLst>
          </p:cNvPr>
          <p:cNvSpPr/>
          <p:nvPr/>
        </p:nvSpPr>
        <p:spPr>
          <a:xfrm>
            <a:off x="1127682" y="2316213"/>
            <a:ext cx="13350318" cy="58636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57200" indent="-457200" defTabSz="9144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Font typeface="Aptos Display"/>
              <a:buAutoNum type="arabicPeriod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When you fill in your online HEAR application you will receive a checklist at the end. This is based on the information you provided.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9144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Font typeface="Aptos Display"/>
              <a:buAutoNum type="arabicPeriod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The checklist tells you what documents you need to submit to fully complete your HEAR application.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9144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Font typeface="Aptos Display"/>
              <a:buAutoNum type="arabicPeriod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You should start gathering your documentation in a timely fashion, i.e. before 15 February.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AutoNum type="arabicPeriod"/>
            </a:pPr>
            <a:r>
              <a:rPr lang="en-IE" sz="24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Send in all documents requested on the checklist to CAO by post to make a complete application before 10 March 2026.</a:t>
            </a:r>
            <a:endParaRPr lang="en-IE" sz="2400" b="0" strike="noStrike" spc="-1" dirty="0">
              <a:solidFill>
                <a:srgbClr val="032749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marL="457200" indent="-457200" defTabSz="9144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Font typeface="Aptos Display"/>
              <a:buAutoNum type="arabicPeriod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You can start your application as soon as the CAO opens on 5 November 2025. 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9144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Font typeface="Aptos Display"/>
              <a:buAutoNum type="arabicPeriod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Do not leave it too late to start looking for the documents you need for your application – 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457200" defTabSz="914400">
              <a:lnSpc>
                <a:spcPct val="15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You should start gathering the documents you need before 10 February 2026.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75CAE8F-BDB2-19B8-B1BE-70A71FD1B3DC}"/>
              </a:ext>
            </a:extLst>
          </p:cNvPr>
          <p:cNvSpPr/>
          <p:nvPr/>
        </p:nvSpPr>
        <p:spPr>
          <a:xfrm>
            <a:off x="1123200" y="876300"/>
            <a:ext cx="1087308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4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How do I know what documents I need?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729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4A28F7D-DEEB-5853-1992-DE6C94B25C6D}"/>
              </a:ext>
            </a:extLst>
          </p:cNvPr>
          <p:cNvSpPr/>
          <p:nvPr/>
        </p:nvSpPr>
        <p:spPr>
          <a:xfrm>
            <a:off x="1220399" y="876300"/>
            <a:ext cx="9926673" cy="9800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4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Sample Supporting Documents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2EA8B13-CD7E-38A2-3B65-3C6AE225E258}"/>
              </a:ext>
            </a:extLst>
          </p:cNvPr>
          <p:cNvSpPr/>
          <p:nvPr/>
        </p:nvSpPr>
        <p:spPr>
          <a:xfrm>
            <a:off x="1228680" y="2323860"/>
            <a:ext cx="13325520" cy="56924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 defTabSz="914400">
              <a:lnSpc>
                <a:spcPct val="10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Statement of Liability or Self Assessment Letter – Chapter 4 for 2024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</a:pP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Social Welfare Form/Statement for 2024 Signed and Stamped by Social Welfare Official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0000"/>
              </a:lnSpc>
            </a:pP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RP50 Notification of Redundancy 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0000"/>
              </a:lnSpc>
            </a:pP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Retirement Lump Sum Letter for 2024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0000"/>
              </a:lnSpc>
            </a:pP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Letter from TUSLA for Children in Care</a:t>
            </a:r>
          </a:p>
          <a:p>
            <a:pPr defTabSz="457200">
              <a:buClr>
                <a:srgbClr val="032749"/>
              </a:buClr>
            </a:pPr>
            <a:endParaRPr lang="en-IE" sz="2800" spc="-1" dirty="0">
              <a:solidFill>
                <a:srgbClr val="032749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marL="285750" indent="-285750" defTabSz="457200">
              <a:buClr>
                <a:srgbClr val="032749"/>
              </a:buClr>
              <a:buFont typeface="Arial"/>
              <a:buChar char="•"/>
            </a:pP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School and Community Reference Letter</a:t>
            </a:r>
          </a:p>
          <a:p>
            <a:pPr marL="285750" indent="-285750" defTabSz="457200">
              <a:buClr>
                <a:srgbClr val="032749"/>
              </a:buClr>
              <a:buFont typeface="Arial"/>
              <a:buChar char="•"/>
            </a:pPr>
            <a:endParaRPr lang="en-IE" sz="2800" spc="-1" dirty="0">
              <a:solidFill>
                <a:srgbClr val="032749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marL="285750" indent="-285750" defTabSz="457200">
              <a:buClr>
                <a:srgbClr val="032749"/>
              </a:buClr>
              <a:buFont typeface="Arial"/>
              <a:buChar char="•"/>
            </a:pP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Young Parent Request for Information Form</a:t>
            </a:r>
          </a:p>
        </p:txBody>
      </p:sp>
    </p:spTree>
    <p:extLst>
      <p:ext uri="{BB962C8B-B14F-4D97-AF65-F5344CB8AC3E}">
        <p14:creationId xmlns:p14="http://schemas.microsoft.com/office/powerpoint/2010/main" val="1996668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068BCBF-28F0-E814-45EE-76D5AE3C7B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075323" y="187623"/>
            <a:ext cx="993477" cy="993477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91DA55-0F63-8B20-5AF7-4BAA7F452C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2600" y="419100"/>
            <a:ext cx="1981200" cy="1981200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3FF6874-F2E7-588D-5D2D-3BF082417C4D}"/>
              </a:ext>
            </a:extLst>
          </p:cNvPr>
          <p:cNvSpPr/>
          <p:nvPr/>
        </p:nvSpPr>
        <p:spPr>
          <a:xfrm>
            <a:off x="1295280" y="2247840"/>
            <a:ext cx="13669560" cy="42198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2900" indent="-342900" defTabSz="9144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Study the HEAR Handbook carefully with your parents/guardians.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Complete the online application accurately.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Request the required supporting documentation early.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Send good quality copies of all pages of the correct documents.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spc="-1" dirty="0">
                <a:solidFill>
                  <a:srgbClr val="0D2648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Submit all supporting documents requested to CAO by Post.</a:t>
            </a:r>
            <a:endParaRPr lang="en-IE" sz="2800" strike="noStrike" spc="-1" dirty="0">
              <a:solidFill>
                <a:srgbClr val="0D2648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marL="342900" indent="-342900" defTabSz="9144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Submit correct Revenue documents – e.g. Statement of Liability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1268C36-8FC9-72E6-CECD-A6BFADE16110}"/>
              </a:ext>
            </a:extLst>
          </p:cNvPr>
          <p:cNvSpPr/>
          <p:nvPr/>
        </p:nvSpPr>
        <p:spPr>
          <a:xfrm>
            <a:off x="1295280" y="6467734"/>
            <a:ext cx="4860720" cy="13139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1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Keep proof of postage.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1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Remember the deadlines!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7CE2C3D-A534-0D64-B29C-52757654CC28}"/>
              </a:ext>
            </a:extLst>
          </p:cNvPr>
          <p:cNvSpPr/>
          <p:nvPr/>
        </p:nvSpPr>
        <p:spPr>
          <a:xfrm>
            <a:off x="1306800" y="876240"/>
            <a:ext cx="339948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4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Helpful Tips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939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97B6F1-B0E8-641A-2D21-7D348A10448E}"/>
              </a:ext>
            </a:extLst>
          </p:cNvPr>
          <p:cNvSpPr txBox="1"/>
          <p:nvPr/>
        </p:nvSpPr>
        <p:spPr>
          <a:xfrm>
            <a:off x="10160000" y="3695700"/>
            <a:ext cx="5384800" cy="247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IE" sz="3600" dirty="0">
                <a:solidFill>
                  <a:srgbClr val="032749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You’ll find lots more information in the HEAR Handbook 2026!</a:t>
            </a:r>
          </a:p>
        </p:txBody>
      </p:sp>
      <p:pic>
        <p:nvPicPr>
          <p:cNvPr id="5" name="Picture 4" descr="A cover of a book&#10;&#10;AI-generated content may be incorrect.">
            <a:extLst>
              <a:ext uri="{FF2B5EF4-FFF2-40B4-BE49-F238E27FC236}">
                <a16:creationId xmlns:a16="http://schemas.microsoft.com/office/drawing/2014/main" id="{BB5C69B2-A18B-AFB2-98CC-653675AEA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029661"/>
            <a:ext cx="5842000" cy="822767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718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C7A6BF-2EAF-E29B-AE6B-2281724DBB74}"/>
              </a:ext>
            </a:extLst>
          </p:cNvPr>
          <p:cNvSpPr/>
          <p:nvPr/>
        </p:nvSpPr>
        <p:spPr>
          <a:xfrm>
            <a:off x="1219200" y="876300"/>
            <a:ext cx="9029701" cy="911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0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DARE and HEAR Timelines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D180D-4CF1-2354-1E9C-CCDE2A34A117}"/>
              </a:ext>
            </a:extLst>
          </p:cNvPr>
          <p:cNvSpPr>
            <a:spLocks/>
          </p:cNvSpPr>
          <p:nvPr/>
        </p:nvSpPr>
        <p:spPr>
          <a:xfrm>
            <a:off x="4028266" y="3208164"/>
            <a:ext cx="9535334" cy="750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BED9A-C756-C804-9238-52755B7C6700}"/>
              </a:ext>
            </a:extLst>
          </p:cNvPr>
          <p:cNvSpPr/>
          <p:nvPr/>
        </p:nvSpPr>
        <p:spPr>
          <a:xfrm>
            <a:off x="4030458" y="4219438"/>
            <a:ext cx="10752336" cy="818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9E68E-A1E0-4C9F-C260-DB8596665FC5}"/>
              </a:ext>
            </a:extLst>
          </p:cNvPr>
          <p:cNvSpPr/>
          <p:nvPr/>
        </p:nvSpPr>
        <p:spPr>
          <a:xfrm>
            <a:off x="4038600" y="5298144"/>
            <a:ext cx="9372600" cy="8161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2F718F-49F1-A4BF-166E-A60672CE52F8}"/>
              </a:ext>
            </a:extLst>
          </p:cNvPr>
          <p:cNvSpPr/>
          <p:nvPr/>
        </p:nvSpPr>
        <p:spPr>
          <a:xfrm>
            <a:off x="4077272" y="6394457"/>
            <a:ext cx="10705528" cy="807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6015DF-510A-5489-F941-E4007216BEEB}"/>
              </a:ext>
            </a:extLst>
          </p:cNvPr>
          <p:cNvSpPr/>
          <p:nvPr/>
        </p:nvSpPr>
        <p:spPr>
          <a:xfrm>
            <a:off x="4030458" y="7482633"/>
            <a:ext cx="8532208" cy="775151"/>
          </a:xfrm>
          <a:prstGeom prst="rect">
            <a:avLst/>
          </a:prstGeom>
          <a:solidFill>
            <a:srgbClr val="1F4EA2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3FBA86-27F2-A5F9-B109-02C166657530}"/>
              </a:ext>
            </a:extLst>
          </p:cNvPr>
          <p:cNvSpPr/>
          <p:nvPr/>
        </p:nvSpPr>
        <p:spPr>
          <a:xfrm>
            <a:off x="4028266" y="8557504"/>
            <a:ext cx="8764044" cy="776996"/>
          </a:xfrm>
          <a:prstGeom prst="rect">
            <a:avLst/>
          </a:prstGeom>
          <a:solidFill>
            <a:srgbClr val="02BBA5">
              <a:alpha val="238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6763FB-38AA-ED2E-DD97-2A952CC4D76B}"/>
              </a:ext>
            </a:extLst>
          </p:cNvPr>
          <p:cNvSpPr txBox="1"/>
          <p:nvPr/>
        </p:nvSpPr>
        <p:spPr>
          <a:xfrm>
            <a:off x="9144000" y="3352048"/>
            <a:ext cx="4621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E" sz="2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DARE &amp; HEAR closing date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94F4BB-61DF-BF20-B66D-757E16FBBDAB}"/>
              </a:ext>
            </a:extLst>
          </p:cNvPr>
          <p:cNvSpPr txBox="1"/>
          <p:nvPr/>
        </p:nvSpPr>
        <p:spPr>
          <a:xfrm>
            <a:off x="4343400" y="3275848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March 2026 at 17:00</a:t>
            </a:r>
            <a:endParaRPr kumimoji="0" lang="en-IE" sz="2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0AC5AA-6CBA-147D-5107-6D16C13A2788}"/>
              </a:ext>
            </a:extLst>
          </p:cNvPr>
          <p:cNvSpPr txBox="1"/>
          <p:nvPr/>
        </p:nvSpPr>
        <p:spPr>
          <a:xfrm>
            <a:off x="9144000" y="4382714"/>
            <a:ext cx="5638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Supporting documents closing date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DEB33D-5648-7B50-EC71-2C84EAE224D6}"/>
              </a:ext>
            </a:extLst>
          </p:cNvPr>
          <p:cNvSpPr txBox="1"/>
          <p:nvPr/>
        </p:nvSpPr>
        <p:spPr>
          <a:xfrm>
            <a:off x="4362450" y="4295038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10 March 2026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B2D0D3-B4F0-7500-F659-6935A7098EA9}"/>
              </a:ext>
            </a:extLst>
          </p:cNvPr>
          <p:cNvSpPr txBox="1"/>
          <p:nvPr/>
        </p:nvSpPr>
        <p:spPr>
          <a:xfrm>
            <a:off x="9166572" y="5444412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Notification of eligibility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95DBB1-84D4-A62C-D8E3-505502EA4A52}"/>
              </a:ext>
            </a:extLst>
          </p:cNvPr>
          <p:cNvSpPr txBox="1"/>
          <p:nvPr/>
        </p:nvSpPr>
        <p:spPr>
          <a:xfrm>
            <a:off x="4419600" y="5415665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Late June 2026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FDCF58-82E9-FC25-A0A1-B9C2434E29FA}"/>
              </a:ext>
            </a:extLst>
          </p:cNvPr>
          <p:cNvSpPr txBox="1"/>
          <p:nvPr/>
        </p:nvSpPr>
        <p:spPr>
          <a:xfrm>
            <a:off x="9145672" y="6547544"/>
            <a:ext cx="5271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Review and Appeals Application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370EC4-252F-5252-AD13-B81037A6929F}"/>
              </a:ext>
            </a:extLst>
          </p:cNvPr>
          <p:cNvSpPr txBox="1"/>
          <p:nvPr/>
        </p:nvSpPr>
        <p:spPr>
          <a:xfrm>
            <a:off x="4419600" y="6544294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Early July 2026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6A8413-CA6A-84EA-D4B2-1613DF514099}"/>
              </a:ext>
            </a:extLst>
          </p:cNvPr>
          <p:cNvSpPr txBox="1"/>
          <p:nvPr/>
        </p:nvSpPr>
        <p:spPr>
          <a:xfrm>
            <a:off x="9166572" y="7609270"/>
            <a:ext cx="3395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HEAR/DARE offers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A74D71-06AB-D2EF-1D5F-02BE331B8BAC}"/>
              </a:ext>
            </a:extLst>
          </p:cNvPr>
          <p:cNvSpPr txBox="1"/>
          <p:nvPr/>
        </p:nvSpPr>
        <p:spPr>
          <a:xfrm>
            <a:off x="4419600" y="7599782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August 2026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EED48C-8BEA-3DFD-6D71-F9FF5F63F48C}"/>
              </a:ext>
            </a:extLst>
          </p:cNvPr>
          <p:cNvSpPr txBox="1"/>
          <p:nvPr/>
        </p:nvSpPr>
        <p:spPr>
          <a:xfrm>
            <a:off x="9166572" y="8691274"/>
            <a:ext cx="3395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College Orientation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A4FB5D-8F2E-68BC-53BE-379548805C73}"/>
              </a:ext>
            </a:extLst>
          </p:cNvPr>
          <p:cNvSpPr txBox="1"/>
          <p:nvPr/>
        </p:nvSpPr>
        <p:spPr>
          <a:xfrm>
            <a:off x="4419600" y="8676070"/>
            <a:ext cx="4914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Late Aug /Early Sept 2026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886F150-C106-6B99-B5E0-3BDA5165ABEE}"/>
              </a:ext>
            </a:extLst>
          </p:cNvPr>
          <p:cNvCxnSpPr>
            <a:cxnSpLocks/>
          </p:cNvCxnSpPr>
          <p:nvPr/>
        </p:nvCxnSpPr>
        <p:spPr>
          <a:xfrm>
            <a:off x="4028266" y="3958844"/>
            <a:ext cx="9535334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CE9477-AA3D-0456-446C-A68BD0EF4920}"/>
              </a:ext>
            </a:extLst>
          </p:cNvPr>
          <p:cNvCxnSpPr>
            <a:cxnSpLocks/>
          </p:cNvCxnSpPr>
          <p:nvPr/>
        </p:nvCxnSpPr>
        <p:spPr>
          <a:xfrm flipV="1">
            <a:off x="4028266" y="5037551"/>
            <a:ext cx="10752336" cy="1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11DD8F-89DA-1B3B-D1BE-0ADDE616A9C6}"/>
              </a:ext>
            </a:extLst>
          </p:cNvPr>
          <p:cNvCxnSpPr>
            <a:cxnSpLocks/>
          </p:cNvCxnSpPr>
          <p:nvPr/>
        </p:nvCxnSpPr>
        <p:spPr>
          <a:xfrm flipV="1">
            <a:off x="4028266" y="6114268"/>
            <a:ext cx="9372600" cy="12069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03CA04D-0BA9-D1F3-CDCE-9F6F8AC07C73}"/>
              </a:ext>
            </a:extLst>
          </p:cNvPr>
          <p:cNvCxnSpPr>
            <a:cxnSpLocks/>
          </p:cNvCxnSpPr>
          <p:nvPr/>
        </p:nvCxnSpPr>
        <p:spPr>
          <a:xfrm>
            <a:off x="4037556" y="7221321"/>
            <a:ext cx="10745244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D639F6-1748-B9B7-C3D3-745F6130D35C}"/>
              </a:ext>
            </a:extLst>
          </p:cNvPr>
          <p:cNvCxnSpPr>
            <a:cxnSpLocks/>
          </p:cNvCxnSpPr>
          <p:nvPr/>
        </p:nvCxnSpPr>
        <p:spPr>
          <a:xfrm>
            <a:off x="4028266" y="8257784"/>
            <a:ext cx="8534400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64A1DB0-2C56-8A45-2E4A-B73093F7AF53}"/>
              </a:ext>
            </a:extLst>
          </p:cNvPr>
          <p:cNvCxnSpPr>
            <a:cxnSpLocks/>
          </p:cNvCxnSpPr>
          <p:nvPr/>
        </p:nvCxnSpPr>
        <p:spPr>
          <a:xfrm>
            <a:off x="4028266" y="9324584"/>
            <a:ext cx="8764044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3DBD117-4BFB-DCAA-3551-38E14D8C0666}"/>
              </a:ext>
            </a:extLst>
          </p:cNvPr>
          <p:cNvCxnSpPr>
            <a:cxnSpLocks/>
          </p:cNvCxnSpPr>
          <p:nvPr/>
        </p:nvCxnSpPr>
        <p:spPr>
          <a:xfrm>
            <a:off x="4050491" y="2157765"/>
            <a:ext cx="0" cy="7139387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A65326E1-6673-910A-AA28-C485C90B4436}"/>
              </a:ext>
            </a:extLst>
          </p:cNvPr>
          <p:cNvSpPr/>
          <p:nvPr/>
        </p:nvSpPr>
        <p:spPr>
          <a:xfrm>
            <a:off x="3888392" y="3428248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7A58022-4C73-7F40-7888-16DF3D9A0934}"/>
              </a:ext>
            </a:extLst>
          </p:cNvPr>
          <p:cNvSpPr/>
          <p:nvPr/>
        </p:nvSpPr>
        <p:spPr>
          <a:xfrm>
            <a:off x="3875866" y="4476094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D66F2A6-EC8C-E047-A781-6769F1E659ED}"/>
              </a:ext>
            </a:extLst>
          </p:cNvPr>
          <p:cNvSpPr/>
          <p:nvPr/>
        </p:nvSpPr>
        <p:spPr>
          <a:xfrm>
            <a:off x="3886200" y="5563299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0D0F10F-FFFE-C8C9-F0E6-940759A50D11}"/>
              </a:ext>
            </a:extLst>
          </p:cNvPr>
          <p:cNvSpPr/>
          <p:nvPr/>
        </p:nvSpPr>
        <p:spPr>
          <a:xfrm>
            <a:off x="3886200" y="6667603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4AFEF48-BDC5-A78A-480E-2A0E1DD4B48F}"/>
              </a:ext>
            </a:extLst>
          </p:cNvPr>
          <p:cNvSpPr/>
          <p:nvPr/>
        </p:nvSpPr>
        <p:spPr>
          <a:xfrm>
            <a:off x="3886200" y="7754808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E72DA43-871D-BC4C-5410-F2C6EEA90F3E}"/>
              </a:ext>
            </a:extLst>
          </p:cNvPr>
          <p:cNvSpPr/>
          <p:nvPr/>
        </p:nvSpPr>
        <p:spPr>
          <a:xfrm>
            <a:off x="3886200" y="8799604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A person reading a book&#10;&#10;AI-generated content may be incorrect.">
            <a:extLst>
              <a:ext uri="{FF2B5EF4-FFF2-40B4-BE49-F238E27FC236}">
                <a16:creationId xmlns:a16="http://schemas.microsoft.com/office/drawing/2014/main" id="{6686FD79-A15C-8FA8-39D5-851A82210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11" y="5542713"/>
            <a:ext cx="4602111" cy="5000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1E9D74-9237-0A1A-E4C3-A78B84FC8AAA}"/>
              </a:ext>
            </a:extLst>
          </p:cNvPr>
          <p:cNvSpPr>
            <a:spLocks/>
          </p:cNvSpPr>
          <p:nvPr/>
        </p:nvSpPr>
        <p:spPr>
          <a:xfrm>
            <a:off x="4077272" y="2157765"/>
            <a:ext cx="9333928" cy="750680"/>
          </a:xfrm>
          <a:prstGeom prst="rect">
            <a:avLst/>
          </a:prstGeom>
          <a:solidFill>
            <a:srgbClr val="F5F5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1E8E66-4516-AA2C-A659-B1ADC1AA04DF}"/>
              </a:ext>
            </a:extLst>
          </p:cNvPr>
          <p:cNvCxnSpPr>
            <a:cxnSpLocks/>
          </p:cNvCxnSpPr>
          <p:nvPr/>
        </p:nvCxnSpPr>
        <p:spPr>
          <a:xfrm>
            <a:off x="4038600" y="2908445"/>
            <a:ext cx="9372600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8E4D319-EDAC-58D1-55EA-0F62E2282682}"/>
              </a:ext>
            </a:extLst>
          </p:cNvPr>
          <p:cNvSpPr/>
          <p:nvPr/>
        </p:nvSpPr>
        <p:spPr>
          <a:xfrm>
            <a:off x="3898091" y="2480992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C5BE56-19F3-F691-62DF-EB142ABC40B2}"/>
              </a:ext>
            </a:extLst>
          </p:cNvPr>
          <p:cNvSpPr txBox="1"/>
          <p:nvPr/>
        </p:nvSpPr>
        <p:spPr>
          <a:xfrm>
            <a:off x="9166572" y="2247900"/>
            <a:ext cx="4621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Must have applied to CAO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6A404C-5340-C14D-78FD-51B4CE0B7646}"/>
              </a:ext>
            </a:extLst>
          </p:cNvPr>
          <p:cNvSpPr txBox="1"/>
          <p:nvPr/>
        </p:nvSpPr>
        <p:spPr>
          <a:xfrm>
            <a:off x="4362450" y="2239386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February 2026 at 17:00</a:t>
            </a:r>
            <a:endParaRPr kumimoji="0" lang="en-IE" sz="2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78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89DE7232-8FB5-187B-C64F-1F5093A638CF}"/>
              </a:ext>
            </a:extLst>
          </p:cNvPr>
          <p:cNvSpPr txBox="1"/>
          <p:nvPr/>
        </p:nvSpPr>
        <p:spPr>
          <a:xfrm>
            <a:off x="1247775" y="2409272"/>
            <a:ext cx="4454400" cy="1985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6000" dirty="0">
                <a:solidFill>
                  <a:srgbClr val="1C5561"/>
                </a:solidFill>
                <a:latin typeface="Arial Rounded MT Bold" panose="020F0704030504030204" pitchFamily="34" charset="77"/>
                <a:ea typeface="Nunito Sans Bold"/>
                <a:cs typeface="Nunito Sans Bold"/>
                <a:sym typeface="Nunito Sans Bold"/>
              </a:rPr>
              <a:t>What is HEAR?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C230502-3AD7-B833-A80C-28F73BC8BA36}"/>
              </a:ext>
            </a:extLst>
          </p:cNvPr>
          <p:cNvSpPr txBox="1"/>
          <p:nvPr/>
        </p:nvSpPr>
        <p:spPr>
          <a:xfrm>
            <a:off x="7724776" y="2409272"/>
            <a:ext cx="9315450" cy="2114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Higher Education Access Route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Nunito Sans"/>
                <a:cs typeface="Calibri" panose="020F0502020204030204" pitchFamily="34" charset="0"/>
                <a:sym typeface="Nunito Sans"/>
              </a:rPr>
              <a:t> is a third level alternative admissions scheme for school leavers, resident in the Republic of Ireland, who are under-represented at Higher Education due to their socio-economic background. </a:t>
            </a:r>
          </a:p>
        </p:txBody>
      </p:sp>
    </p:spTree>
    <p:extLst>
      <p:ext uri="{BB962C8B-B14F-4D97-AF65-F5344CB8AC3E}">
        <p14:creationId xmlns:p14="http://schemas.microsoft.com/office/powerpoint/2010/main" val="1458672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9B355E-A1CB-ADF5-A159-6C21E9741AC6}"/>
              </a:ext>
            </a:extLst>
          </p:cNvPr>
          <p:cNvSpPr txBox="1"/>
          <p:nvPr/>
        </p:nvSpPr>
        <p:spPr>
          <a:xfrm>
            <a:off x="1371600" y="2552700"/>
            <a:ext cx="10820400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will receive an </a:t>
            </a:r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email notification </a:t>
            </a: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about your HEAR application outcome once the Leaving Certificate examinations are over in </a:t>
            </a:r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late June.</a:t>
            </a:r>
          </a:p>
          <a:p>
            <a:pPr>
              <a:lnSpc>
                <a:spcPct val="150000"/>
              </a:lnSpc>
            </a:pPr>
            <a:endParaRPr lang="en-IE" sz="28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Log into your CAO application to view your </a:t>
            </a:r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HEAR Application Outcome.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E542A4-D376-CD43-7C85-3E80332FDF0B}"/>
              </a:ext>
            </a:extLst>
          </p:cNvPr>
          <p:cNvSpPr/>
          <p:nvPr/>
        </p:nvSpPr>
        <p:spPr>
          <a:xfrm>
            <a:off x="1371600" y="1028700"/>
            <a:ext cx="7843814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HEAR Application Outcome </a:t>
            </a:r>
          </a:p>
        </p:txBody>
      </p:sp>
    </p:spTree>
    <p:extLst>
      <p:ext uri="{BB962C8B-B14F-4D97-AF65-F5344CB8AC3E}">
        <p14:creationId xmlns:p14="http://schemas.microsoft.com/office/powerpoint/2010/main" val="3697430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DAB5C-56C8-C6E2-C4D9-66CE774D8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ue map&#10;&#10;AI-generated content may be incorrect.">
            <a:extLst>
              <a:ext uri="{FF2B5EF4-FFF2-40B4-BE49-F238E27FC236}">
                <a16:creationId xmlns:a16="http://schemas.microsoft.com/office/drawing/2014/main" id="{FA449EDA-4DEF-BCF1-2CDD-42D7BCA42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15" y="1316211"/>
            <a:ext cx="13910991" cy="7824933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379EFB81-12C3-0928-51D0-0544BC28D3F9}"/>
              </a:ext>
            </a:extLst>
          </p:cNvPr>
          <p:cNvSpPr/>
          <p:nvPr/>
        </p:nvSpPr>
        <p:spPr>
          <a:xfrm>
            <a:off x="989640" y="1135860"/>
            <a:ext cx="8382240" cy="134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4400" b="0" strike="noStrike" spc="-1" dirty="0">
                <a:solidFill>
                  <a:srgbClr val="032749"/>
                </a:solidFill>
                <a:latin typeface="Arial Rounded MT Bold"/>
                <a:ea typeface="Tahoma"/>
              </a:rPr>
              <a:t>Do you need help with your HEAR Application?</a:t>
            </a:r>
            <a:endParaRPr lang="en-GB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8F759664-EDE0-BC56-C991-6300427ABC43}"/>
              </a:ext>
            </a:extLst>
          </p:cNvPr>
          <p:cNvSpPr/>
          <p:nvPr/>
        </p:nvSpPr>
        <p:spPr>
          <a:xfrm>
            <a:off x="989640" y="2874540"/>
            <a:ext cx="10800000" cy="63695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HEAR participating college and university has a HEAR Representative to help you through the process. You can seek their assistance for the following: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defTabSz="914400">
              <a:lnSpc>
                <a:spcPct val="200000"/>
              </a:lnSpc>
              <a:buClr>
                <a:srgbClr val="032749"/>
              </a:buClr>
              <a:buFont typeface="OpenSymbol"/>
              <a:buChar char="-"/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the HEAR criteria 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defTabSz="914400">
              <a:lnSpc>
                <a:spcPct val="200000"/>
              </a:lnSpc>
              <a:buClr>
                <a:srgbClr val="032749"/>
              </a:buClr>
              <a:buFont typeface="OpenSymbol"/>
              <a:buChar char="-"/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queries relating to HEAR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defTabSz="914400">
              <a:lnSpc>
                <a:spcPct val="200000"/>
              </a:lnSpc>
              <a:buClr>
                <a:srgbClr val="032749"/>
              </a:buClr>
              <a:buFont typeface="OpenSymbol"/>
              <a:buChar char="-"/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guidance to applicants and their parents/guardians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defTabSz="914400">
              <a:lnSpc>
                <a:spcPct val="200000"/>
              </a:lnSpc>
              <a:buClr>
                <a:srgbClr val="032749"/>
              </a:buClr>
              <a:buFont typeface="OpenSymbol"/>
              <a:buChar char="-"/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Answering queries on access supports in their setting 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defTabSz="914400">
              <a:lnSpc>
                <a:spcPct val="200000"/>
              </a:lnSpc>
              <a:buClr>
                <a:srgbClr val="032749"/>
              </a:buClr>
              <a:buFont typeface="OpenSymbol"/>
              <a:buChar char="-"/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clarity on the outcomes process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200000"/>
              </a:lnSpc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Leading the transition and orientation programmes in their setting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IE" sz="2400" b="1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HEI contact details please visit the Access College website.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93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nk and white gradient&#10;&#10;AI-generated content may be incorrect.">
            <a:extLst>
              <a:ext uri="{FF2B5EF4-FFF2-40B4-BE49-F238E27FC236}">
                <a16:creationId xmlns:a16="http://schemas.microsoft.com/office/drawing/2014/main" id="{14A43C8C-0EC6-AC32-4313-40D12A8BD4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8331869" cy="103263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0657F2-D23B-56B5-CCCD-8B178FD4F8DB}"/>
              </a:ext>
            </a:extLst>
          </p:cNvPr>
          <p:cNvSpPr/>
          <p:nvPr/>
        </p:nvSpPr>
        <p:spPr>
          <a:xfrm>
            <a:off x="1559538" y="2628900"/>
            <a:ext cx="7329251" cy="911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u="none" strike="noStrike" kern="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SUSI: Key Eligibility Criteria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139941-89C6-A259-67E2-02D37252FBAE}"/>
              </a:ext>
            </a:extLst>
          </p:cNvPr>
          <p:cNvSpPr/>
          <p:nvPr/>
        </p:nvSpPr>
        <p:spPr>
          <a:xfrm>
            <a:off x="0" y="1409700"/>
            <a:ext cx="18288000" cy="858490"/>
          </a:xfrm>
          <a:prstGeom prst="rect">
            <a:avLst/>
          </a:prstGeom>
          <a:solidFill>
            <a:srgbClr val="B90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1238DC-4FEF-7567-C63C-92FE5A986686}"/>
              </a:ext>
            </a:extLst>
          </p:cNvPr>
          <p:cNvSpPr txBox="1"/>
          <p:nvPr/>
        </p:nvSpPr>
        <p:spPr>
          <a:xfrm>
            <a:off x="1295400" y="1609798"/>
            <a:ext cx="16170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defRPr/>
            </a:pPr>
            <a:r>
              <a:rPr lang="en-US" sz="2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HEAR is </a:t>
            </a:r>
            <a:r>
              <a:rPr lang="en-US" sz="2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en-US" sz="2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the SUSI grant. </a:t>
            </a:r>
            <a:r>
              <a:rPr lang="en-IE" sz="2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If you apply to HEAR, you should also apply to SUSI if you think you may be eligible</a:t>
            </a:r>
            <a:r>
              <a:rPr lang="en-IE" sz="2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6" name="Picture 25" descr="A hand pointing with blue nails&#10;&#10;AI-generated content may be incorrect.">
            <a:extLst>
              <a:ext uri="{FF2B5EF4-FFF2-40B4-BE49-F238E27FC236}">
                <a16:creationId xmlns:a16="http://schemas.microsoft.com/office/drawing/2014/main" id="{DB3EB0DB-2A99-782A-78B4-CE0E78600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31713" y="5676900"/>
            <a:ext cx="3456287" cy="24257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B4F90503-8FAC-B16B-2FB7-C478753E2EA4}"/>
              </a:ext>
            </a:extLst>
          </p:cNvPr>
          <p:cNvSpPr/>
          <p:nvPr/>
        </p:nvSpPr>
        <p:spPr>
          <a:xfrm>
            <a:off x="13182600" y="5981817"/>
            <a:ext cx="1980493" cy="1980493"/>
          </a:xfrm>
          <a:prstGeom prst="ellipse">
            <a:avLst/>
          </a:prstGeom>
          <a:solidFill>
            <a:srgbClr val="B90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641090-3C2B-C076-1E6F-4EC59D5F389B}"/>
              </a:ext>
            </a:extLst>
          </p:cNvPr>
          <p:cNvSpPr txBox="1"/>
          <p:nvPr/>
        </p:nvSpPr>
        <p:spPr>
          <a:xfrm>
            <a:off x="13343876" y="6535807"/>
            <a:ext cx="159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  <a:defRPr/>
            </a:pPr>
            <a:r>
              <a:rPr lang="en-IE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susi.ie</a:t>
            </a:r>
            <a:endParaRPr lang="en-I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73C059-C66B-FAE2-1B0F-D26D47684320}"/>
              </a:ext>
            </a:extLst>
          </p:cNvPr>
          <p:cNvSpPr txBox="1"/>
          <p:nvPr/>
        </p:nvSpPr>
        <p:spPr>
          <a:xfrm>
            <a:off x="13366376" y="148993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A2718CB8-80DA-0E51-9A88-B5AAF6A32A90}"/>
              </a:ext>
            </a:extLst>
          </p:cNvPr>
          <p:cNvSpPr/>
          <p:nvPr/>
        </p:nvSpPr>
        <p:spPr>
          <a:xfrm>
            <a:off x="1828800" y="3833640"/>
            <a:ext cx="12267360" cy="511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Nationality: Irish, EU, EEA, Swiss nationals or have specific leave to remain in the State.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Residency: 3 of last 5 years in Ireland, EU, EEA or  Switzerland.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Progression in education – NFQ levels 5-10.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Approved College/Course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‘Reckonable’ Income (Class - Dependent/Independent)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Check the website: </a:t>
            </a:r>
            <a:r>
              <a:rPr lang="en-IE" sz="2200" b="0" strike="noStrike" spc="-1" dirty="0" err="1">
                <a:solidFill>
                  <a:srgbClr val="032749"/>
                </a:solidFill>
                <a:ea typeface="Tahoma"/>
              </a:rPr>
              <a:t>www.susi.ie</a:t>
            </a: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 </a:t>
            </a:r>
            <a:br>
              <a:rPr sz="2200" dirty="0"/>
            </a:b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(Use Eligibility Reckoner)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CAO form: Tick the SUSI option to share your college acceptance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Apply early: April </a:t>
            </a:r>
            <a:r>
              <a:rPr lang="en-IE" sz="2200" spc="-1" dirty="0">
                <a:solidFill>
                  <a:srgbClr val="032749"/>
                </a:solidFill>
                <a:ea typeface="Tahoma"/>
              </a:rPr>
              <a:t>2026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Return requested documentation: complete and on time                                      </a:t>
            </a:r>
            <a:r>
              <a:rPr lang="en-IE" sz="2000" b="0" strike="noStrike" spc="-1" dirty="0">
                <a:solidFill>
                  <a:srgbClr val="032749"/>
                </a:solidFill>
                <a:latin typeface="Calibri"/>
                <a:ea typeface="Tahoma"/>
              </a:rPr>
              <a:t>	</a:t>
            </a:r>
            <a:endParaRPr lang="en-GB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340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11FF6-BF76-58F6-E2B7-09F7DADC522C}"/>
              </a:ext>
            </a:extLst>
          </p:cNvPr>
          <p:cNvSpPr/>
          <p:nvPr/>
        </p:nvSpPr>
        <p:spPr>
          <a:xfrm>
            <a:off x="990600" y="1181100"/>
            <a:ext cx="3701654" cy="1075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8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Next Steps: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2C146-401E-8D23-7BCE-7D9824332C91}"/>
              </a:ext>
            </a:extLst>
          </p:cNvPr>
          <p:cNvSpPr txBox="1"/>
          <p:nvPr/>
        </p:nvSpPr>
        <p:spPr>
          <a:xfrm>
            <a:off x="1219200" y="2933700"/>
            <a:ext cx="8915400" cy="3665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800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Begin to </a:t>
            </a:r>
            <a:r>
              <a:rPr lang="en-IE" sz="2800" b="1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discuss making</a:t>
            </a:r>
            <a:r>
              <a:rPr lang="en-IE" sz="2800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an application to HEAR with your Guidance counsellor, parents or guardians.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800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Begin to </a:t>
            </a:r>
            <a:r>
              <a:rPr lang="en-IE" sz="2800" b="1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collect relevant documents</a:t>
            </a:r>
            <a:r>
              <a:rPr lang="en-IE" sz="2800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800" b="1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Reach out </a:t>
            </a:r>
            <a:r>
              <a:rPr lang="en-IE" sz="2800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to the local disability and access office in the college you hope to attend, they want to help you! </a:t>
            </a:r>
          </a:p>
        </p:txBody>
      </p:sp>
      <p:pic>
        <p:nvPicPr>
          <p:cNvPr id="9" name="Picture 8" descr="A person writing on a notebook&#10;&#10;AI-generated content may be incorrect.">
            <a:extLst>
              <a:ext uri="{FF2B5EF4-FFF2-40B4-BE49-F238E27FC236}">
                <a16:creationId xmlns:a16="http://schemas.microsoft.com/office/drawing/2014/main" id="{8678F92A-8BB5-4A13-8D18-655563CAA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3"/>
          <a:stretch>
            <a:fillRect/>
          </a:stretch>
        </p:blipFill>
        <p:spPr>
          <a:xfrm>
            <a:off x="13258800" y="876300"/>
            <a:ext cx="4557814" cy="494585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F2FAEB8-974C-909B-8524-C7588A4C0B5C}"/>
              </a:ext>
            </a:extLst>
          </p:cNvPr>
          <p:cNvSpPr/>
          <p:nvPr/>
        </p:nvSpPr>
        <p:spPr>
          <a:xfrm>
            <a:off x="15915262" y="4610100"/>
            <a:ext cx="1295400" cy="1295400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3921F6-5CE9-8228-2F37-AD90B05B4DD2}"/>
              </a:ext>
            </a:extLst>
          </p:cNvPr>
          <p:cNvSpPr/>
          <p:nvPr/>
        </p:nvSpPr>
        <p:spPr>
          <a:xfrm>
            <a:off x="16956932" y="3964832"/>
            <a:ext cx="797668" cy="797668"/>
          </a:xfrm>
          <a:prstGeom prst="ellipse">
            <a:avLst/>
          </a:prstGeom>
          <a:solidFill>
            <a:srgbClr val="FF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79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696140-730C-9135-CA18-812D78423977}"/>
              </a:ext>
            </a:extLst>
          </p:cNvPr>
          <p:cNvSpPr txBox="1"/>
          <p:nvPr/>
        </p:nvSpPr>
        <p:spPr>
          <a:xfrm>
            <a:off x="1447800" y="1638300"/>
            <a:ext cx="115062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GB" sz="5400" kern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And remember… 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IE" sz="5400" b="1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You can apply to </a:t>
            </a:r>
            <a:r>
              <a:rPr lang="en-IE" sz="5400" b="1" dirty="0">
                <a:solidFill>
                  <a:schemeClr val="bg1"/>
                </a:solidFill>
                <a:highlight>
                  <a:srgbClr val="E10F5B"/>
                </a:highlight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both</a:t>
            </a:r>
            <a:r>
              <a:rPr lang="en-IE" sz="5400" b="1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 HEAR &amp; DARE</a:t>
            </a:r>
            <a:endParaRPr lang="en-GB" sz="5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85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496425-BB5D-13DA-7CE4-C92E7D5040E3}"/>
              </a:ext>
            </a:extLst>
          </p:cNvPr>
          <p:cNvSpPr txBox="1"/>
          <p:nvPr/>
        </p:nvSpPr>
        <p:spPr>
          <a:xfrm>
            <a:off x="928965" y="3452877"/>
            <a:ext cx="9129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find more information on:</a:t>
            </a:r>
          </a:p>
          <a:p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www.accesscollege.ie</a:t>
            </a:r>
            <a:endParaRPr lang="en-GB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E6FC84-A40B-993E-9F10-1C5E1489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4626194" y="1582638"/>
            <a:ext cx="4398096" cy="1398369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3032018-0AF3-97CD-8036-A8F9545C9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609600" y="1582638"/>
            <a:ext cx="4016594" cy="13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2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circle&#10;&#10;AI-generated content may be incorrect.">
            <a:extLst>
              <a:ext uri="{FF2B5EF4-FFF2-40B4-BE49-F238E27FC236}">
                <a16:creationId xmlns:a16="http://schemas.microsoft.com/office/drawing/2014/main" id="{E98677BB-80DA-AFCE-A7AF-BA702613E69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0D7C8C2-6108-272F-3CCA-F748DC0A1245}"/>
              </a:ext>
            </a:extLst>
          </p:cNvPr>
          <p:cNvSpPr txBox="1">
            <a:spLocks/>
          </p:cNvSpPr>
          <p:nvPr/>
        </p:nvSpPr>
        <p:spPr>
          <a:xfrm>
            <a:off x="1295400" y="1173163"/>
            <a:ext cx="103632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 is about making sure every student has a fair chance to follow their dreams!</a:t>
            </a:r>
          </a:p>
          <a:p>
            <a:pPr algn="l"/>
            <a:b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was created to ensure all Leaving Certificate students can access higher education on an equal footing.</a:t>
            </a:r>
            <a:endParaRPr lang="en-US" sz="3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AE18B066-7D45-EB17-D8C8-A5F475BE35F2}"/>
              </a:ext>
            </a:extLst>
          </p:cNvPr>
          <p:cNvSpPr/>
          <p:nvPr/>
        </p:nvSpPr>
        <p:spPr>
          <a:xfrm>
            <a:off x="15468600" y="9105900"/>
            <a:ext cx="2320315" cy="771960"/>
          </a:xfrm>
          <a:custGeom>
            <a:avLst/>
            <a:gdLst/>
            <a:ahLst/>
            <a:cxnLst/>
            <a:rect l="l" t="t" r="r" b="b"/>
            <a:pathLst>
              <a:path w="1554863" h="517297">
                <a:moveTo>
                  <a:pt x="0" y="0"/>
                </a:moveTo>
                <a:lnTo>
                  <a:pt x="1554863" y="0"/>
                </a:lnTo>
                <a:lnTo>
                  <a:pt x="1554863" y="517297"/>
                </a:lnTo>
                <a:lnTo>
                  <a:pt x="0" y="517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" r="-269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1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FA3F2-F14C-8EE7-B695-DBB5270EE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69E56A1E-AFD7-7773-5631-1929C3F9286F}"/>
              </a:ext>
            </a:extLst>
          </p:cNvPr>
          <p:cNvSpPr txBox="1"/>
          <p:nvPr/>
        </p:nvSpPr>
        <p:spPr>
          <a:xfrm>
            <a:off x="1007945" y="930412"/>
            <a:ext cx="1030393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kern="0" dirty="0">
                <a:solidFill>
                  <a:srgbClr val="032749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Where can I go to college?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1EC3C3E-A335-2B76-69CD-BB501D74DA14}"/>
              </a:ext>
            </a:extLst>
          </p:cNvPr>
          <p:cNvSpPr txBox="1"/>
          <p:nvPr/>
        </p:nvSpPr>
        <p:spPr>
          <a:xfrm>
            <a:off x="1125015" y="2354671"/>
            <a:ext cx="4666185" cy="640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Atlantic Technological University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Donegal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Galway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Sligo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Angela’s College </a:t>
            </a:r>
          </a:p>
          <a:p>
            <a:pPr lvl="1"/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Dublin City University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 Laoghaire Institute of Art, Design and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Dundalk Institute of Technology</a:t>
            </a:r>
          </a:p>
          <a:p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Marino Institute of Education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Immaculate College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Maynooth University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Munster Technological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Cork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Kerry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College of Art &amp; Design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C2B52E66-1990-23AA-6F45-8F4763712D82}"/>
              </a:ext>
            </a:extLst>
          </p:cNvPr>
          <p:cNvSpPr/>
          <p:nvPr/>
        </p:nvSpPr>
        <p:spPr>
          <a:xfrm>
            <a:off x="13778642" y="9304581"/>
            <a:ext cx="1689958" cy="5633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A yellow and blue map&#10;&#10;AI-generated content may be incorrect.">
            <a:extLst>
              <a:ext uri="{FF2B5EF4-FFF2-40B4-BE49-F238E27FC236}">
                <a16:creationId xmlns:a16="http://schemas.microsoft.com/office/drawing/2014/main" id="{12007DFE-DA34-7DBC-2B0B-B39E778795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15" y="1316211"/>
            <a:ext cx="13910991" cy="7824933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24FE6271-F67A-E6C5-F65E-BB2794E110AB}"/>
              </a:ext>
            </a:extLst>
          </p:cNvPr>
          <p:cNvSpPr txBox="1"/>
          <p:nvPr/>
        </p:nvSpPr>
        <p:spPr>
          <a:xfrm>
            <a:off x="6676173" y="2354671"/>
            <a:ext cx="4935654" cy="7063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College of Ireland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E" sz="11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Pontifical University, Maynooth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RCSI University of Medicine &amp; Health Sciences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East Technological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Carlow and Wexford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Waterford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 University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 University of the Shannon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Athlone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Limerick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Trinity College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College Cork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College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Galway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Limerick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IE" sz="20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8D0E18-0A48-0B7D-CF59-0B7B3952A4B6}"/>
              </a:ext>
            </a:extLst>
          </p:cNvPr>
          <p:cNvCxnSpPr/>
          <p:nvPr/>
        </p:nvCxnSpPr>
        <p:spPr>
          <a:xfrm>
            <a:off x="6159912" y="2504505"/>
            <a:ext cx="0" cy="6313884"/>
          </a:xfrm>
          <a:prstGeom prst="line">
            <a:avLst/>
          </a:prstGeom>
          <a:ln w="9525">
            <a:solidFill>
              <a:srgbClr val="0327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1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66F0B5-33F6-96D0-E04E-9A82EEA42E9F}"/>
              </a:ext>
            </a:extLst>
          </p:cNvPr>
          <p:cNvSpPr txBox="1"/>
          <p:nvPr/>
        </p:nvSpPr>
        <p:spPr>
          <a:xfrm>
            <a:off x="3048001" y="3193080"/>
            <a:ext cx="9524999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0400" indent="-6604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Reduced points CAO offers in the participating colleges provided you meet the minimum entry requirements.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CDFD9-DCF8-3DE3-D2DE-13A6B4C37844}"/>
              </a:ext>
            </a:extLst>
          </p:cNvPr>
          <p:cNvSpPr txBox="1"/>
          <p:nvPr/>
        </p:nvSpPr>
        <p:spPr>
          <a:xfrm>
            <a:off x="3048001" y="5711696"/>
            <a:ext cx="7772400" cy="149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0400" indent="-6604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Post-entry supports such as financial, academic, social and personal.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20F07-B087-522B-F908-9F65ABFF6C12}"/>
              </a:ext>
            </a:extLst>
          </p:cNvPr>
          <p:cNvSpPr/>
          <p:nvPr/>
        </p:nvSpPr>
        <p:spPr>
          <a:xfrm>
            <a:off x="2971800" y="1485900"/>
            <a:ext cx="6269665" cy="1057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8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Why apply to HEAR?</a:t>
            </a:r>
          </a:p>
        </p:txBody>
      </p:sp>
    </p:spTree>
    <p:extLst>
      <p:ext uri="{BB962C8B-B14F-4D97-AF65-F5344CB8AC3E}">
        <p14:creationId xmlns:p14="http://schemas.microsoft.com/office/powerpoint/2010/main" val="2968212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4B15D3-101F-A226-7608-B5DF06251454}"/>
              </a:ext>
            </a:extLst>
          </p:cNvPr>
          <p:cNvSpPr/>
          <p:nvPr/>
        </p:nvSpPr>
        <p:spPr>
          <a:xfrm>
            <a:off x="1440873" y="2781394"/>
            <a:ext cx="1143692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Reduced Points</a:t>
            </a:r>
          </a:p>
          <a:p>
            <a:endParaRPr lang="en-IE" sz="2800" b="1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 example: If the Leaving Certificate points for a course are 366 points, an eligible HEAR applicant could be offered a place with a lower points score e.g. 356 points.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need to meet entry and programme requirements to be considered for a HEAR reduced points offer.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amount of points a particular course is reduced by is dependent 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overall number of places on the course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number of reserved HEAR places on the course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number of HEAR eligible applicants competing for these reserved places.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reduction in points for HEAR places can vary every year.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E0CBE-56A8-B2FA-AAA1-2A4D4633F01E}"/>
              </a:ext>
            </a:extLst>
          </p:cNvPr>
          <p:cNvSpPr/>
          <p:nvPr/>
        </p:nvSpPr>
        <p:spPr>
          <a:xfrm>
            <a:off x="1320563" y="1276593"/>
            <a:ext cx="5842237" cy="1075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8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Benefits of HEAR</a:t>
            </a:r>
          </a:p>
        </p:txBody>
      </p:sp>
      <p:pic>
        <p:nvPicPr>
          <p:cNvPr id="8" name="Picture 7" descr="A person sitting on a couch looking at a book&#10;&#10;AI-generated content may be incorrect.">
            <a:extLst>
              <a:ext uri="{FF2B5EF4-FFF2-40B4-BE49-F238E27FC236}">
                <a16:creationId xmlns:a16="http://schemas.microsoft.com/office/drawing/2014/main" id="{1D15CC6F-AA83-8292-DA47-FA906A3F8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/>
          <a:stretch>
            <a:fillRect/>
          </a:stretch>
        </p:blipFill>
        <p:spPr>
          <a:xfrm>
            <a:off x="13306831" y="1638300"/>
            <a:ext cx="4904969" cy="51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8AEE4D-12EE-1149-4E63-CF52DA85E2DF}"/>
              </a:ext>
            </a:extLst>
          </p:cNvPr>
          <p:cNvSpPr txBox="1"/>
          <p:nvPr/>
        </p:nvSpPr>
        <p:spPr>
          <a:xfrm>
            <a:off x="1447800" y="3844105"/>
            <a:ext cx="9144000" cy="1299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6000" kern="0" dirty="0">
                <a:solidFill>
                  <a:schemeClr val="bg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HEAR Eligibility</a:t>
            </a:r>
          </a:p>
        </p:txBody>
      </p:sp>
    </p:spTree>
    <p:extLst>
      <p:ext uri="{BB962C8B-B14F-4D97-AF65-F5344CB8AC3E}">
        <p14:creationId xmlns:p14="http://schemas.microsoft.com/office/powerpoint/2010/main" val="3118277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1CC77-674F-036E-36F7-43AE1E599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AI-generated content may be incorrect.">
            <a:extLst>
              <a:ext uri="{FF2B5EF4-FFF2-40B4-BE49-F238E27FC236}">
                <a16:creationId xmlns:a16="http://schemas.microsoft.com/office/drawing/2014/main" id="{ED59FBC2-ED92-F7C8-BB38-6145319233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2"/>
          <a:stretch>
            <a:fillRect/>
          </a:stretch>
        </p:blipFill>
        <p:spPr>
          <a:xfrm>
            <a:off x="13178550" y="1638300"/>
            <a:ext cx="5033250" cy="517321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49DCFFA-8D96-3BF4-7C64-DC95E8B194F9}"/>
              </a:ext>
            </a:extLst>
          </p:cNvPr>
          <p:cNvSpPr/>
          <p:nvPr/>
        </p:nvSpPr>
        <p:spPr>
          <a:xfrm>
            <a:off x="1295280" y="1261440"/>
            <a:ext cx="861408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4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Criteria for HEAR 2026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36AD00C-7659-4ABD-5904-F988F34F40BF}"/>
              </a:ext>
            </a:extLst>
          </p:cNvPr>
          <p:cNvSpPr/>
          <p:nvPr/>
        </p:nvSpPr>
        <p:spPr>
          <a:xfrm>
            <a:off x="1731960" y="2865960"/>
            <a:ext cx="10916640" cy="457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14350" indent="-514350" defTabSz="457200">
              <a:lnSpc>
                <a:spcPct val="150000"/>
              </a:lnSpc>
              <a:buClr>
                <a:srgbClr val="032749"/>
              </a:buClr>
              <a:buFont typeface="Aptos Display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Was your household income on or below €46,790 in </a:t>
            </a: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2024</a:t>
            </a: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?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defTabSz="457200">
              <a:lnSpc>
                <a:spcPct val="150000"/>
              </a:lnSpc>
              <a:buClr>
                <a:srgbClr val="032749"/>
              </a:buClr>
              <a:buFont typeface="Aptos Display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Do you or your family have a Medical Card/GP Visit Card?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defTabSz="457200">
              <a:lnSpc>
                <a:spcPct val="150000"/>
              </a:lnSpc>
              <a:buClr>
                <a:srgbClr val="032749"/>
              </a:buClr>
              <a:buFont typeface="Aptos Display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Did your parents/guardians receive a means-tested social welfare payment for at least 26 weeks in 2024?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defTabSz="457200">
              <a:lnSpc>
                <a:spcPct val="150000"/>
              </a:lnSpc>
              <a:buClr>
                <a:srgbClr val="032749"/>
              </a:buClr>
              <a:buFont typeface="Aptos Display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Have you attended a DEIS second level school for five years?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defTabSz="457200">
              <a:lnSpc>
                <a:spcPct val="150000"/>
              </a:lnSpc>
              <a:buClr>
                <a:srgbClr val="032749"/>
              </a:buClr>
              <a:buFont typeface="Aptos Display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Do you live in an area of concentrated disadvantage or have you experienced homelessness within the last two years? 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4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F4CE4-C7E8-DDD7-FB24-7A17242D3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5584CFBB-1E6C-4D30-FD9B-D0AE481F859A}"/>
              </a:ext>
            </a:extLst>
          </p:cNvPr>
          <p:cNvSpPr/>
          <p:nvPr/>
        </p:nvSpPr>
        <p:spPr>
          <a:xfrm>
            <a:off x="1208880" y="5386320"/>
            <a:ext cx="1364940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IE" sz="2400" b="1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this New Scoring System Help HEAR Applicants? 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Focusing on the Most Disadvantaged </a:t>
            </a:r>
            <a:r>
              <a:rPr lang="en-IE" sz="2400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scoring system ensures that students facing the greatest disadvantages are prioritised for reduced points places. 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Targets those Most in Need</a:t>
            </a:r>
            <a:r>
              <a:rPr lang="en-IE" sz="2400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assigning scores and setting thresholds, we can target our resources to those who need them most.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38ABD39-FD37-ACB9-D1F4-AB9EAF326CFA}"/>
              </a:ext>
            </a:extLst>
          </p:cNvPr>
          <p:cNvSpPr/>
          <p:nvPr/>
        </p:nvSpPr>
        <p:spPr>
          <a:xfrm>
            <a:off x="1041480" y="723960"/>
            <a:ext cx="861408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4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Scoring for HEAR 2026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C9D7C0C-3FFE-A4C0-06C4-FCF7B861460E}"/>
              </a:ext>
            </a:extLst>
          </p:cNvPr>
          <p:cNvSpPr/>
          <p:nvPr/>
        </p:nvSpPr>
        <p:spPr>
          <a:xfrm>
            <a:off x="1208880" y="2109960"/>
            <a:ext cx="1364940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IE" sz="2400" b="1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a Scoring System Being Used? 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50000"/>
              </a:lnSpc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 is designed to help students who have experienced educational disadvantage during their post-primary education, such as low family income, social barriers, or living in disadvantaged areas. 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50000"/>
              </a:lnSpc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using a scoring system, we can make sure that support is given to those who need it the most. This system allows us to assess each applicant’s unique circumstances in a fair and structured way. 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28868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- no brand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HEAR - body slide, logo onl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HEAR - body slide 1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HEAR - body slide 1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Dual-branded DARE HEAR slide 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HEAR - body slide 6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HEAR - body slide 8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HEAR - body slide 7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HEAR - body slide 9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HEAR - body slide 10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HEAR - body slide 1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R - body slide 18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HEAR - title slid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1.xml><?xml version="1.0" encoding="utf-8"?>
<a:theme xmlns:a="http://schemas.openxmlformats.org/drawingml/2006/main" name="HEAR - body slide 17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2.xml><?xml version="1.0" encoding="utf-8"?>
<a:theme xmlns:a="http://schemas.openxmlformats.org/drawingml/2006/main" name="Dual-branded DARE HEAR slid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3.xml><?xml version="1.0" encoding="utf-8"?>
<a:theme xmlns:a="http://schemas.openxmlformats.org/drawingml/2006/main" name="HEAR - body slide 1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4.xml><?xml version="1.0" encoding="utf-8"?>
<a:theme xmlns:a="http://schemas.openxmlformats.org/drawingml/2006/main" name="HEAR - title slide 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5.xml><?xml version="1.0" encoding="utf-8"?>
<a:theme xmlns:a="http://schemas.openxmlformats.org/drawingml/2006/main" name="HEAR - body slide 14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6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7.xml><?xml version="1.0" encoding="utf-8"?>
<a:theme xmlns:a="http://schemas.openxmlformats.org/drawingml/2006/main" name="HEAR - body slide 16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HEAR - body slide 19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Info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HEAR - body slid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HEAR - body slide 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HEAR - body slide 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Dual-branded DARE HEAR slide 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HEAR - body slide 4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4109</TotalTime>
  <Words>1655</Words>
  <Application>Microsoft Macintosh PowerPoint</Application>
  <PresentationFormat>Custom</PresentationFormat>
  <Paragraphs>225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27</vt:i4>
      </vt:variant>
      <vt:variant>
        <vt:lpstr>Slide Titles</vt:lpstr>
      </vt:variant>
      <vt:variant>
        <vt:i4>25</vt:i4>
      </vt:variant>
    </vt:vector>
  </HeadingPairs>
  <TitlesOfParts>
    <vt:vector size="60" baseType="lpstr">
      <vt:lpstr>Arial Rounded MT Bold</vt:lpstr>
      <vt:lpstr>Calibri</vt:lpstr>
      <vt:lpstr>OpenSymbol</vt:lpstr>
      <vt:lpstr>Aptos Display</vt:lpstr>
      <vt:lpstr>Verdana</vt:lpstr>
      <vt:lpstr>Tahoma</vt:lpstr>
      <vt:lpstr>Aptos</vt:lpstr>
      <vt:lpstr>Arial</vt:lpstr>
      <vt:lpstr>Blank - no branding</vt:lpstr>
      <vt:lpstr>HEAR - body slide 18</vt:lpstr>
      <vt:lpstr>HEAR - body slide 19</vt:lpstr>
      <vt:lpstr>Info slide</vt:lpstr>
      <vt:lpstr>HEAR - body slide 1</vt:lpstr>
      <vt:lpstr>HEAR - body slide 2</vt:lpstr>
      <vt:lpstr>HEAR - body slide 3</vt:lpstr>
      <vt:lpstr>Dual-branded DARE HEAR slide 2</vt:lpstr>
      <vt:lpstr>HEAR - body slide 4</vt:lpstr>
      <vt:lpstr>HEAR - body slide, logo only</vt:lpstr>
      <vt:lpstr>HEAR - body slide 12</vt:lpstr>
      <vt:lpstr>HEAR - body slide 13</vt:lpstr>
      <vt:lpstr>Dual-branded DARE HEAR slide 3</vt:lpstr>
      <vt:lpstr>HEAR - body slide 6</vt:lpstr>
      <vt:lpstr>HEAR - body slide 8</vt:lpstr>
      <vt:lpstr>HEAR - body slide 7</vt:lpstr>
      <vt:lpstr>HEAR - body slide 9</vt:lpstr>
      <vt:lpstr>HEAR - body slide 10</vt:lpstr>
      <vt:lpstr>HEAR - body slide 11</vt:lpstr>
      <vt:lpstr>HEAR - title slide 1</vt:lpstr>
      <vt:lpstr>HEAR - body slide 17</vt:lpstr>
      <vt:lpstr>Dual-branded DARE HEAR slide 1</vt:lpstr>
      <vt:lpstr>HEAR - body slide 15</vt:lpstr>
      <vt:lpstr>HEAR - title slide 2</vt:lpstr>
      <vt:lpstr>HEAR - body slide 14</vt:lpstr>
      <vt:lpstr>25_Custom Design</vt:lpstr>
      <vt:lpstr>HEAR - body slide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DARE/HEAR presentation draft 1</dc:title>
  <dc:creator>Daniel McFarlane</dc:creator>
  <cp:lastModifiedBy>Andrea Bruton</cp:lastModifiedBy>
  <cp:revision>55</cp:revision>
  <dcterms:created xsi:type="dcterms:W3CDTF">2006-08-16T00:00:00Z</dcterms:created>
  <dcterms:modified xsi:type="dcterms:W3CDTF">2025-09-07T15:07:54Z</dcterms:modified>
  <dc:identifier>DAGta0U3j6o</dc:identifier>
</cp:coreProperties>
</file>